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624" r:id="rId3"/>
    <p:sldId id="627" r:id="rId4"/>
    <p:sldId id="628" r:id="rId5"/>
    <p:sldId id="629" r:id="rId6"/>
    <p:sldId id="630" r:id="rId7"/>
    <p:sldId id="631" r:id="rId8"/>
    <p:sldId id="632" r:id="rId9"/>
    <p:sldId id="633" r:id="rId10"/>
    <p:sldId id="635" r:id="rId11"/>
    <p:sldId id="636" r:id="rId12"/>
    <p:sldId id="637" r:id="rId13"/>
    <p:sldId id="638" r:id="rId14"/>
    <p:sldId id="639" r:id="rId15"/>
    <p:sldId id="640" r:id="rId16"/>
    <p:sldId id="641" r:id="rId17"/>
    <p:sldId id="634" r:id="rId18"/>
    <p:sldId id="643" r:id="rId19"/>
    <p:sldId id="645" r:id="rId20"/>
    <p:sldId id="646" r:id="rId21"/>
    <p:sldId id="642" r:id="rId22"/>
    <p:sldId id="64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00000"/>
    <a:srgbClr val="F8F8F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22128F-DD57-4CC5-A4FC-33033F10363B}" v="9" dt="2019-09-09T23:24:30.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571" autoAdjust="0"/>
  </p:normalViewPr>
  <p:slideViewPr>
    <p:cSldViewPr snapToGrid="0">
      <p:cViewPr varScale="1">
        <p:scale>
          <a:sx n="84" d="100"/>
          <a:sy n="84" d="100"/>
        </p:scale>
        <p:origin x="1548" y="60"/>
      </p:cViewPr>
      <p:guideLst/>
    </p:cSldViewPr>
  </p:slid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3C2C83-0399-4A2E-95A0-9CDFA7D4E2AB}" type="datetimeFigureOut">
              <a:rPr lang="en-US" smtClean="0"/>
              <a:t>9/9/2019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97DBC-56BC-4BFF-A962-8472A9692F5E}" type="slidenum">
              <a:rPr lang="en-US" smtClean="0"/>
              <a:t>‹#›</a:t>
            </a:fld>
            <a:endParaRPr lang="en-US"/>
          </a:p>
        </p:txBody>
      </p:sp>
    </p:spTree>
    <p:extLst>
      <p:ext uri="{BB962C8B-B14F-4D97-AF65-F5344CB8AC3E}">
        <p14:creationId xmlns:p14="http://schemas.microsoft.com/office/powerpoint/2010/main" val="3751748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Good Morning! My name is Franklin Li. I am a fourth year undergraduate student from University of Toronto. I am presenting BrailleSketch, a gesture-based text input method for people with visual impairments today. My co-authors are </a:t>
            </a:r>
            <a:r>
              <a:rPr lang="en-CA" altLang="zh-CN" dirty="0" err="1"/>
              <a:t>Mingming</a:t>
            </a:r>
            <a:r>
              <a:rPr lang="en-CA" altLang="zh-CN" dirty="0"/>
              <a:t> Fan and </a:t>
            </a:r>
            <a:r>
              <a:rPr lang="en-CA" altLang="zh-CN" dirty="0" err="1"/>
              <a:t>Khai</a:t>
            </a:r>
            <a:r>
              <a:rPr lang="en-CA" altLang="zh-CN" dirty="0"/>
              <a:t> Truong.</a:t>
            </a:r>
          </a:p>
          <a:p>
            <a:endParaRPr lang="zh-CN" alt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a:t>
            </a:fld>
            <a:endParaRPr lang="en-US"/>
          </a:p>
        </p:txBody>
      </p:sp>
    </p:spTree>
    <p:extLst>
      <p:ext uri="{BB962C8B-B14F-4D97-AF65-F5344CB8AC3E}">
        <p14:creationId xmlns:p14="http://schemas.microsoft.com/office/powerpoint/2010/main" val="1090736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The user can type “Space” by pressing the volume down button.</a:t>
            </a:r>
            <a:r>
              <a:rPr lang="en-CA" altLang="zh-CN" baseline="0" dirty="0"/>
              <a:t> The user can </a:t>
            </a:r>
            <a:r>
              <a:rPr lang="en-CA" altLang="zh-CN" dirty="0"/>
              <a:t>“Delete” by swiping right and off the screen, and “Enter” by performing a long touch at the same screen location for more than 2000ms. </a:t>
            </a:r>
            <a:endParaRPr lang="zh-CN" altLang="en-US" dirty="0"/>
          </a:p>
          <a:p>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10</a:t>
            </a:fld>
            <a:endParaRPr lang="en-US"/>
          </a:p>
        </p:txBody>
      </p:sp>
    </p:spTree>
    <p:extLst>
      <p:ext uri="{BB962C8B-B14F-4D97-AF65-F5344CB8AC3E}">
        <p14:creationId xmlns:p14="http://schemas.microsoft.com/office/powerpoint/2010/main" val="116950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To provide users feedback information while they are using BrailleSketch, </a:t>
            </a:r>
            <a:r>
              <a:rPr lang="en-US" altLang="zh-CN" dirty="0"/>
              <a:t>we</a:t>
            </a:r>
            <a:r>
              <a:rPr lang="en-CA" altLang="zh-CN" dirty="0"/>
              <a:t> implemented audio feedbacks. BrailleSketch provides user audio feedback of directions while typing. The audio feedback is 200Hz if user is moving diagonally and this is the tone of 200Hz. The audio feedback is 1000Hz for moving cardinally and this is the tone of 1000Hz. Users would also be provided word level audio feedback by speaking out the “WORD” they typed after they finished typing a “SPACE”. </a:t>
            </a:r>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11</a:t>
            </a:fld>
            <a:endParaRPr lang="en-US"/>
          </a:p>
        </p:txBody>
      </p:sp>
    </p:spTree>
    <p:extLst>
      <p:ext uri="{BB962C8B-B14F-4D97-AF65-F5344CB8AC3E}">
        <p14:creationId xmlns:p14="http://schemas.microsoft.com/office/powerpoint/2010/main" val="1117032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Auto Correction is also implemented in BrailleSketch to fix mistyping errors.</a:t>
            </a:r>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12</a:t>
            </a:fld>
            <a:endParaRPr lang="en-US"/>
          </a:p>
        </p:txBody>
      </p:sp>
    </p:spTree>
    <p:extLst>
      <p:ext uri="{BB962C8B-B14F-4D97-AF65-F5344CB8AC3E}">
        <p14:creationId xmlns:p14="http://schemas.microsoft.com/office/powerpoint/2010/main" val="3190043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We conducted user study in CNIB(</a:t>
            </a:r>
            <a:r>
              <a:rPr lang="en-CA" altLang="zh-CN" sz="1200" b="0" i="0" kern="1200" dirty="0">
                <a:solidFill>
                  <a:schemeClr val="tx1"/>
                </a:solidFill>
                <a:effectLst/>
                <a:latin typeface="+mn-lt"/>
                <a:ea typeface="+mn-ea"/>
                <a:cs typeface="+mn-cs"/>
              </a:rPr>
              <a:t>Canadian National Institute for the Blind</a:t>
            </a:r>
            <a:r>
              <a:rPr lang="en-CA" altLang="zh-CN" dirty="0"/>
              <a:t>) in Toronto. We recruited 10 participants with average ages of 50.3. Participants have experienced with Braille for 32.3 years in average. All of the participants are legally blind, which is 20/200. Four of them were blind since born. </a:t>
            </a:r>
          </a:p>
          <a:p>
            <a:endParaRPr lang="zh-CN" alt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13</a:t>
            </a:fld>
            <a:endParaRPr lang="en-US"/>
          </a:p>
        </p:txBody>
      </p:sp>
    </p:spTree>
    <p:extLst>
      <p:ext uri="{BB962C8B-B14F-4D97-AF65-F5344CB8AC3E}">
        <p14:creationId xmlns:p14="http://schemas.microsoft.com/office/powerpoint/2010/main" val="3818641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According to other approaches like BrailleTouch and </a:t>
            </a:r>
            <a:r>
              <a:rPr lang="en-CA" altLang="zh-CN" dirty="0" err="1"/>
              <a:t>TypeInBraille</a:t>
            </a:r>
            <a:r>
              <a:rPr lang="en-CA" altLang="zh-CN" dirty="0"/>
              <a:t>, they conducted the study for 5 sessions and 20 minutes each session. For </a:t>
            </a:r>
            <a:r>
              <a:rPr lang="en-CA" altLang="zh-CN" dirty="0" err="1"/>
              <a:t>MoonTouch</a:t>
            </a:r>
            <a:r>
              <a:rPr lang="en-CA" altLang="zh-CN" dirty="0"/>
              <a:t>, one of the gesture input method, used the protocol of having a training session which takes 15-20 mins and an evaluation session which asked user to type 3 phrases. To follow similar protocol of user study, each session of BrailleSketch consists of a 15-minute free typing session and a 3-phrase fast typing session. Participants need to finish 5 sessions. Each session required user to type about 20 mins in total. </a:t>
            </a:r>
            <a:endParaRPr lang="zh-CN" alt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14</a:t>
            </a:fld>
            <a:endParaRPr lang="en-US"/>
          </a:p>
        </p:txBody>
      </p:sp>
    </p:spTree>
    <p:extLst>
      <p:ext uri="{BB962C8B-B14F-4D97-AF65-F5344CB8AC3E}">
        <p14:creationId xmlns:p14="http://schemas.microsoft.com/office/powerpoint/2010/main" val="1680007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In terms of the result, we can see that the average speed of 15-minute free typing tests increased from 5.37 wpm of the first session to 11.39 wpm of the last session. The 3-phrase fast typing tests increased from 6.56 wpm to 14.53 wpm.</a:t>
            </a:r>
          </a:p>
          <a:p>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15</a:t>
            </a:fld>
            <a:endParaRPr lang="en-US"/>
          </a:p>
        </p:txBody>
      </p:sp>
    </p:spTree>
    <p:extLst>
      <p:ext uri="{BB962C8B-B14F-4D97-AF65-F5344CB8AC3E}">
        <p14:creationId xmlns:p14="http://schemas.microsoft.com/office/powerpoint/2010/main" val="3561012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In terms of the average total error rate, it decreased from 0.439 to 0.148 for 15-minute free typing tests and 0.308 to 0.106 for 3-phrase fast typing tests.</a:t>
            </a:r>
            <a:endParaRPr lang="zh-CN" altLang="en-US" dirty="0"/>
          </a:p>
          <a:p>
            <a:endParaRPr lang="zh-CN" alt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16</a:t>
            </a:fld>
            <a:endParaRPr lang="en-US"/>
          </a:p>
        </p:txBody>
      </p:sp>
    </p:spTree>
    <p:extLst>
      <p:ext uri="{BB962C8B-B14F-4D97-AF65-F5344CB8AC3E}">
        <p14:creationId xmlns:p14="http://schemas.microsoft.com/office/powerpoint/2010/main" val="403415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Here are results of three different approaches including BrailleSketch. We can see that </a:t>
            </a:r>
            <a:r>
              <a:rPr lang="en-CA" altLang="zh-CN" dirty="0" err="1"/>
              <a:t>TypeInBraille</a:t>
            </a:r>
            <a:r>
              <a:rPr lang="en-CA" altLang="zh-CN" dirty="0"/>
              <a:t>, which performed by taping and multi-taping, has an average speed of 6.3 WPM and an average total error rate of 0.03. BrailleTouch, which performed by chording typing, has an average speed of 20.09 WPM and an average error rate of 0.24. </a:t>
            </a:r>
            <a:r>
              <a:rPr lang="en-CA" altLang="zh-CN" dirty="0" err="1"/>
              <a:t>Moontouch</a:t>
            </a:r>
            <a:r>
              <a:rPr lang="en-CA" altLang="zh-CN" dirty="0"/>
              <a:t>, which implement gesture input, has an average speed of 10.14 WPM. BrailleSketch, which is Braille gesture based method, has 14.53 WPM of average speed and 0.11 of the average error rate. </a:t>
            </a:r>
          </a:p>
          <a:p>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17</a:t>
            </a:fld>
            <a:endParaRPr lang="en-US"/>
          </a:p>
        </p:txBody>
      </p:sp>
    </p:spTree>
    <p:extLst>
      <p:ext uri="{BB962C8B-B14F-4D97-AF65-F5344CB8AC3E}">
        <p14:creationId xmlns:p14="http://schemas.microsoft.com/office/powerpoint/2010/main" val="2606175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Although our user study uncovered promising results for </a:t>
            </a:r>
            <a:r>
              <a:rPr lang="en-US" baseline="0" dirty="0" err="1"/>
              <a:t>BrailleSketch</a:t>
            </a:r>
            <a:r>
              <a:rPr lang="en-US" baseline="0" dirty="0"/>
              <a:t>, the total error rate after the last session is still very high. An error occurred about once out of every 10 input. As a result, participants needed to correct their input about 8% of the time.</a:t>
            </a:r>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18</a:t>
            </a:fld>
            <a:endParaRPr lang="en-US"/>
          </a:p>
        </p:txBody>
      </p:sp>
    </p:spTree>
    <p:extLst>
      <p:ext uri="{BB962C8B-B14F-4D97-AF65-F5344CB8AC3E}">
        <p14:creationId xmlns:p14="http://schemas.microsoft.com/office/powerpoint/2010/main" val="342066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a:t>
            </a:r>
            <a:r>
              <a:rPr lang="en-US" baseline="0" dirty="0"/>
              <a:t> reasons why the error rate was high was because the system provided audio feedback that was not helpful to the user. For example, in the current implementation: after the user draws the gesture path over a dot, the system then recognizes the position of the user’s finger relative to the previous selected dot. The system only then provides audio feedback that indicates if the current dot that has been selected is in a diagonal direction or a cardinal direction from the previous dot. This type of feedback does not allow the user to correct their input as they are drawing the gesture. Their only option is to delete the gesture after they lift their finger from the screen and retype the letter. Better audio feedback design needs to be implemented to lower the high error rate.</a:t>
            </a:r>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19</a:t>
            </a:fld>
            <a:endParaRPr lang="en-US"/>
          </a:p>
        </p:txBody>
      </p:sp>
    </p:spTree>
    <p:extLst>
      <p:ext uri="{BB962C8B-B14F-4D97-AF65-F5344CB8AC3E}">
        <p14:creationId xmlns:p14="http://schemas.microsoft.com/office/powerpoint/2010/main" val="275248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Most people, nowadays, use touchscreen mobile devices. These devices typically do not</a:t>
            </a:r>
            <a:r>
              <a:rPr lang="en-US" altLang="zh-CN" baseline="0" dirty="0"/>
              <a:t> have a physical keyboard. </a:t>
            </a:r>
            <a:r>
              <a:rPr lang="en-US" altLang="zh-CN" dirty="0"/>
              <a:t>Thus, people often use soft onscreen keyboards to input text.</a:t>
            </a:r>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2</a:t>
            </a:fld>
            <a:endParaRPr lang="en-US"/>
          </a:p>
        </p:txBody>
      </p:sp>
    </p:spTree>
    <p:extLst>
      <p:ext uri="{BB962C8B-B14F-4D97-AF65-F5344CB8AC3E}">
        <p14:creationId xmlns:p14="http://schemas.microsoft.com/office/powerpoint/2010/main" val="5672504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second reason why the error rate was high was because the system would confuse what the user intended to type with another letter. For example, the system would often confuse the gesture for the Braille pattern of the letter “g” for “n”, “s” for “p” and “y” for “g”.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 animation]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examples demonstrate that sometimes a selected dot was not in the correct direction from the previous dot…or an intended dot was missed…and the length of the gesture did not match what was intended.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might be caused because of the ineffective audio feedback currently provided to the users. At the same time, the system could also be designed to help the user correct errors better given it’s knowledge of the commonly confused letters and these causes.</a:t>
            </a:r>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20</a:t>
            </a:fld>
            <a:endParaRPr lang="en-US"/>
          </a:p>
        </p:txBody>
      </p:sp>
    </p:spTree>
    <p:extLst>
      <p:ext uri="{BB962C8B-B14F-4D97-AF65-F5344CB8AC3E}">
        <p14:creationId xmlns:p14="http://schemas.microsoft.com/office/powerpoint/2010/main" val="15791012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Despite the high error rate, p</a:t>
            </a:r>
            <a:r>
              <a:rPr lang="en-US" altLang="zh-CN" baseline="0" dirty="0"/>
              <a:t>articipants were already able to achieve 14.57 WPM after only 5 sessions or about 100 minutes of typing. We created a simple linear regression model to project what the potential input speed could reach after a few additional sessions. The results show that after 8 sessions—or roughly 3 hours of typing), participants may be able to achieve 16 WPMs. We’re optimistic that with some of the proposed ways of lowering the error rate, and additional typing practice, participants will be able to reach this speed and potentially continue to improve.</a:t>
            </a:r>
            <a:endParaRPr lang="zh-CN" altLang="en-US" dirty="0"/>
          </a:p>
          <a:p>
            <a:endParaRPr 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21</a:t>
            </a:fld>
            <a:endParaRPr lang="en-US"/>
          </a:p>
        </p:txBody>
      </p:sp>
    </p:spTree>
    <p:extLst>
      <p:ext uri="{BB962C8B-B14F-4D97-AF65-F5344CB8AC3E}">
        <p14:creationId xmlns:p14="http://schemas.microsoft.com/office/powerpoint/2010/main" val="149062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 have presented the design and evaluation of </a:t>
            </a:r>
            <a:r>
              <a:rPr lang="en-US" dirty="0" err="1"/>
              <a:t>B</a:t>
            </a:r>
            <a:r>
              <a:rPr lang="en-US" baseline="0" dirty="0" err="1"/>
              <a:t>railleSketch</a:t>
            </a:r>
            <a:r>
              <a:rPr lang="en-US" baseline="0" dirty="0"/>
              <a:t>.</a:t>
            </a:r>
          </a:p>
          <a:p>
            <a:r>
              <a:rPr lang="en-US" baseline="0" dirty="0" err="1"/>
              <a:t>BrailleSketch</a:t>
            </a:r>
            <a:r>
              <a:rPr lang="en-US" baseline="0" dirty="0"/>
              <a:t> is a gesture-based input method, which leverages the user’s knowledge of the Braille alphabet</a:t>
            </a:r>
          </a:p>
          <a:p>
            <a:r>
              <a:rPr lang="en-US" baseline="0" dirty="0"/>
              <a:t>Because participants had a familiarity with the Braille alphabet, they were able to quickly learn to use the system and could input text at 6.56 WPM after only 1 typing session</a:t>
            </a:r>
          </a:p>
          <a:p>
            <a:r>
              <a:rPr lang="en-US" baseline="0" dirty="0"/>
              <a:t>Subsequently, they were able to reach 14.53 WPM with an error rate of 0.11 after only 5 sessions.</a:t>
            </a:r>
          </a:p>
          <a:p>
            <a:r>
              <a:rPr lang="en-US" baseline="0" dirty="0"/>
              <a:t>We are optimistic that users will continue to be able to improve with the system, however, as we discussed, the system needs to be improved as well.</a:t>
            </a:r>
          </a:p>
          <a:p>
            <a:r>
              <a:rPr lang="en-US" baseline="0" dirty="0"/>
              <a:t>Specifically, we discussed the need for better audio feedback and the need to handle commonly confused gestures.</a:t>
            </a:r>
          </a:p>
          <a:p>
            <a:br>
              <a:rPr lang="en-US" baseline="0" dirty="0"/>
            </a:br>
            <a:r>
              <a:rPr lang="en-US" baseline="0" dirty="0"/>
              <a:t>Thank you for your attention.</a:t>
            </a:r>
          </a:p>
        </p:txBody>
      </p:sp>
      <p:sp>
        <p:nvSpPr>
          <p:cNvPr id="4" name="Slide Number Placeholder 3"/>
          <p:cNvSpPr>
            <a:spLocks noGrp="1"/>
          </p:cNvSpPr>
          <p:nvPr>
            <p:ph type="sldNum" sz="quarter" idx="10"/>
          </p:nvPr>
        </p:nvSpPr>
        <p:spPr/>
        <p:txBody>
          <a:bodyPr/>
          <a:lstStyle/>
          <a:p>
            <a:fld id="{DD397DBC-56BC-4BFF-A962-8472A9692F5E}" type="slidenum">
              <a:rPr lang="en-US" smtClean="0"/>
              <a:t>22</a:t>
            </a:fld>
            <a:endParaRPr lang="en-US"/>
          </a:p>
        </p:txBody>
      </p:sp>
    </p:spTree>
    <p:extLst>
      <p:ext uri="{BB962C8B-B14F-4D97-AF65-F5344CB8AC3E}">
        <p14:creationId xmlns:p14="http://schemas.microsoft.com/office/powerpoint/2010/main" val="171266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visually impaired people, a </a:t>
            </a:r>
            <a:r>
              <a:rPr lang="en-US" altLang="zh-CN" dirty="0" err="1"/>
              <a:t>VoiceOver</a:t>
            </a:r>
            <a:r>
              <a:rPr lang="en-US" altLang="zh-CN" dirty="0"/>
              <a:t> functionality can be invoked to help users type on the touchscreen. However, prior</a:t>
            </a:r>
            <a:r>
              <a:rPr lang="en-US" altLang="zh-CN" baseline="0" dirty="0"/>
              <a:t> studies have shown that text input speed using the </a:t>
            </a:r>
            <a:r>
              <a:rPr lang="en-US" altLang="zh-CN" baseline="0" dirty="0" err="1"/>
              <a:t>VoiceOver</a:t>
            </a:r>
            <a:r>
              <a:rPr lang="en-US" altLang="zh-CN" baseline="0" dirty="0"/>
              <a:t> feature can be very slow.</a:t>
            </a:r>
            <a:endParaRPr lang="en-US" altLang="zh-CN" dirty="0"/>
          </a:p>
        </p:txBody>
      </p:sp>
      <p:sp>
        <p:nvSpPr>
          <p:cNvPr id="4" name="Slide Number Placeholder 3"/>
          <p:cNvSpPr>
            <a:spLocks noGrp="1"/>
          </p:cNvSpPr>
          <p:nvPr>
            <p:ph type="sldNum" sz="quarter" idx="10"/>
          </p:nvPr>
        </p:nvSpPr>
        <p:spPr/>
        <p:txBody>
          <a:bodyPr/>
          <a:lstStyle/>
          <a:p>
            <a:fld id="{DD397DBC-56BC-4BFF-A962-8472A9692F5E}" type="slidenum">
              <a:rPr lang="en-US" smtClean="0"/>
              <a:t>3</a:t>
            </a:fld>
            <a:endParaRPr lang="en-US"/>
          </a:p>
        </p:txBody>
      </p:sp>
    </p:spTree>
    <p:extLst>
      <p:ext uri="{BB962C8B-B14F-4D97-AF65-F5344CB8AC3E}">
        <p14:creationId xmlns:p14="http://schemas.microsoft.com/office/powerpoint/2010/main" val="1686635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Three additional approaches have also been explored in research literature. </a:t>
            </a:r>
          </a:p>
          <a:p>
            <a:endParaRPr lang="en-US" altLang="zh-CN" dirty="0"/>
          </a:p>
          <a:p>
            <a:r>
              <a:rPr lang="en-US" altLang="zh-CN" dirty="0"/>
              <a:t>The first</a:t>
            </a:r>
            <a:r>
              <a:rPr lang="en-US" altLang="zh-CN" baseline="0" dirty="0"/>
              <a:t> enables</a:t>
            </a:r>
            <a:r>
              <a:rPr lang="en-US" altLang="zh-CN" dirty="0"/>
              <a:t> users to perform tap and multi-taps on the screen to type braille patterns. An example of this is </a:t>
            </a:r>
            <a:r>
              <a:rPr lang="en-US" altLang="zh-CN" dirty="0" err="1"/>
              <a:t>TypeInBraille</a:t>
            </a:r>
            <a:r>
              <a:rPr lang="en-US" altLang="zh-CN" dirty="0"/>
              <a:t>,</a:t>
            </a:r>
            <a:r>
              <a:rPr lang="en-US" altLang="zh-CN" baseline="0" dirty="0"/>
              <a:t> which allows the user to use sequential multi-finger taps to type rows of a braille pattern, one at a time. A tap on the left side of the screen specifies that a row only contains a left dot, a tap on the right side specifies that the row only contains a right dot, and a two finger tap indicates that the row contains both dots while a three finger tap indicates a blank row.</a:t>
            </a:r>
            <a:r>
              <a:rPr lang="en-US" altLang="zh-CN" dirty="0"/>
              <a:t> Tap and multi-tap interfaces have been heavily explored, but this approach is typically a fairly slow way for users to type</a:t>
            </a:r>
            <a:r>
              <a:rPr lang="en-US" altLang="zh-CN" baseline="0" dirty="0"/>
              <a:t>.</a:t>
            </a:r>
            <a:endParaRPr lang="en-US" altLang="zh-CN" dirty="0"/>
          </a:p>
        </p:txBody>
      </p:sp>
      <p:sp>
        <p:nvSpPr>
          <p:cNvPr id="4" name="Slide Number Placeholder 3"/>
          <p:cNvSpPr>
            <a:spLocks noGrp="1"/>
          </p:cNvSpPr>
          <p:nvPr>
            <p:ph type="sldNum" sz="quarter" idx="10"/>
          </p:nvPr>
        </p:nvSpPr>
        <p:spPr/>
        <p:txBody>
          <a:bodyPr/>
          <a:lstStyle/>
          <a:p>
            <a:fld id="{DD397DBC-56BC-4BFF-A962-8472A9692F5E}" type="slidenum">
              <a:rPr lang="en-US" smtClean="0"/>
              <a:t>4</a:t>
            </a:fld>
            <a:endParaRPr lang="en-US"/>
          </a:p>
        </p:txBody>
      </p:sp>
    </p:spTree>
    <p:extLst>
      <p:ext uri="{BB962C8B-B14F-4D97-AF65-F5344CB8AC3E}">
        <p14:creationId xmlns:p14="http://schemas.microsoft.com/office/powerpoint/2010/main" val="58174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en-US" altLang="zh-CN" dirty="0"/>
              <a:t>The second approach allows users perform chorded typing to input text. For</a:t>
            </a:r>
            <a:r>
              <a:rPr lang="en-US" altLang="zh-CN" baseline="0" dirty="0"/>
              <a:t> example, </a:t>
            </a:r>
            <a:r>
              <a:rPr lang="en-US" altLang="zh-CN" baseline="0" dirty="0" err="1"/>
              <a:t>BrailleTouch</a:t>
            </a:r>
            <a:r>
              <a:rPr lang="en-US" altLang="zh-CN" baseline="0" dirty="0"/>
              <a:t> interprets simultaneous </a:t>
            </a:r>
            <a:r>
              <a:rPr lang="en-US" altLang="zh-CN" dirty="0"/>
              <a:t>finger</a:t>
            </a:r>
            <a:r>
              <a:rPr lang="en-US" altLang="zh-CN" baseline="0" dirty="0"/>
              <a:t> presses from both hands </a:t>
            </a:r>
            <a:r>
              <a:rPr lang="en-US" altLang="zh-CN" dirty="0"/>
              <a:t>as braille patterns. This approach can support faster input, but can be more difficult than tapping and multi-tapping interfaces, and may produce more errors. </a:t>
            </a:r>
          </a:p>
        </p:txBody>
      </p:sp>
      <p:sp>
        <p:nvSpPr>
          <p:cNvPr id="4" name="Slide Number Placeholder 3"/>
          <p:cNvSpPr>
            <a:spLocks noGrp="1"/>
          </p:cNvSpPr>
          <p:nvPr>
            <p:ph type="sldNum" sz="quarter" idx="10"/>
          </p:nvPr>
        </p:nvSpPr>
        <p:spPr/>
        <p:txBody>
          <a:bodyPr/>
          <a:lstStyle/>
          <a:p>
            <a:fld id="{DD397DBC-56BC-4BFF-A962-8472A9692F5E}" type="slidenum">
              <a:rPr lang="en-US" smtClean="0"/>
              <a:t>5</a:t>
            </a:fld>
            <a:endParaRPr lang="en-US"/>
          </a:p>
        </p:txBody>
      </p:sp>
    </p:spTree>
    <p:extLst>
      <p:ext uri="{BB962C8B-B14F-4D97-AF65-F5344CB8AC3E}">
        <p14:creationId xmlns:p14="http://schemas.microsoft.com/office/powerpoint/2010/main" val="4282807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 final approach support input through gestures drawn on the screen.</a:t>
            </a:r>
            <a:r>
              <a:rPr lang="en-US" altLang="zh-CN" baseline="0" dirty="0"/>
              <a:t> For example, the</a:t>
            </a:r>
            <a:r>
              <a:rPr lang="en-US" altLang="zh-CN" dirty="0"/>
              <a:t> </a:t>
            </a:r>
            <a:r>
              <a:rPr lang="en-US" altLang="zh-CN" dirty="0" err="1"/>
              <a:t>MoonTouch</a:t>
            </a:r>
            <a:r>
              <a:rPr lang="en-US" altLang="zh-CN" dirty="0"/>
              <a:t> system allows users to input text by drawing </a:t>
            </a:r>
            <a:r>
              <a:rPr lang="en-US" altLang="zh-CN" dirty="0" err="1"/>
              <a:t>unistroke</a:t>
            </a:r>
            <a:r>
              <a:rPr lang="en-US" altLang="zh-CN" baseline="0" dirty="0"/>
              <a:t> gestures that were created based on the </a:t>
            </a:r>
            <a:r>
              <a:rPr lang="en-US" altLang="zh-CN" dirty="0"/>
              <a:t>Moon alphabet to type letters. This approach has been less commonly explored as an input method for user with visual impairments, and may require users to learn a gesture vocabulary that is not already familiar to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10"/>
          </p:nvPr>
        </p:nvSpPr>
        <p:spPr/>
        <p:txBody>
          <a:bodyPr/>
          <a:lstStyle/>
          <a:p>
            <a:fld id="{DD397DBC-56BC-4BFF-A962-8472A9692F5E}" type="slidenum">
              <a:rPr lang="en-US" smtClean="0"/>
              <a:t>6</a:t>
            </a:fld>
            <a:endParaRPr lang="en-US"/>
          </a:p>
        </p:txBody>
      </p:sp>
    </p:spTree>
    <p:extLst>
      <p:ext uri="{BB962C8B-B14F-4D97-AF65-F5344CB8AC3E}">
        <p14:creationId xmlns:p14="http://schemas.microsoft.com/office/powerpoint/2010/main" val="4025686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a:solidFill>
                  <a:schemeClr val="tx1"/>
                </a:solidFill>
                <a:effectLst/>
                <a:latin typeface="+mn-lt"/>
                <a:ea typeface="+mn-ea"/>
                <a:cs typeface="+mn-cs"/>
              </a:rPr>
              <a:t>In this project, we focus on expanding the third approach of the input method. We explore this approach by performing gestures without requiring them to learn a new gesture vocabulary. We developed a method, called BrailleSketch, which leverages the user’s potential knowledge of the braille alphabet. To use BrailleSketch, </a:t>
            </a:r>
            <a:r>
              <a:rPr lang="en-US" altLang="zh-CN" dirty="0"/>
              <a:t>the user simply places her finger anywhere on the touch screen and sketches a path that passes through all the dots in a Braille code in a way that is intuitive to her.</a:t>
            </a:r>
            <a:endParaRPr lang="zh-CN" alt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7</a:t>
            </a:fld>
            <a:endParaRPr lang="en-US"/>
          </a:p>
        </p:txBody>
      </p:sp>
    </p:spTree>
    <p:extLst>
      <p:ext uri="{BB962C8B-B14F-4D97-AF65-F5344CB8AC3E}">
        <p14:creationId xmlns:p14="http://schemas.microsoft.com/office/powerpoint/2010/main" val="861811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In terms of Braille gesture input, users could sketch braille patterns as their want in BrailleSketch. For example, this figure shows two different ways of sketching letter “P”. Users can sketch letter “P” by moving horizontally right, diagonally left down, and vertically down. Users can also sketch it by moving vertically up, vertically up, and horizontally right. </a:t>
            </a:r>
            <a:endParaRPr lang="en-US" altLang="zh-CN" dirty="0"/>
          </a:p>
          <a:p>
            <a:endParaRPr lang="zh-CN" alt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8</a:t>
            </a:fld>
            <a:endParaRPr lang="en-US"/>
          </a:p>
        </p:txBody>
      </p:sp>
    </p:spTree>
    <p:extLst>
      <p:ext uri="{BB962C8B-B14F-4D97-AF65-F5344CB8AC3E}">
        <p14:creationId xmlns:p14="http://schemas.microsoft.com/office/powerpoint/2010/main" val="2568076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The second key feature is that the input method allows the user to perform gestures by touching anywhere on the screen. When the user touches the screen, the system creates a grid of dots underneath the user's finger. When the user draws a braille pattern, the dots crossed over by the gesture path are selected. The user lifts her finger when she is done drawing. The system then uses the set of dots selected to determine the letter that the user wanted to type. This</a:t>
            </a:r>
            <a:r>
              <a:rPr lang="en-US" altLang="zh-CN" sz="1200" b="0" i="0" kern="1200" baseline="0" dirty="0">
                <a:solidFill>
                  <a:schemeClr val="tx1"/>
                </a:solidFill>
                <a:effectLst/>
                <a:latin typeface="+mn-lt"/>
                <a:ea typeface="+mn-ea"/>
                <a:cs typeface="+mn-cs"/>
              </a:rPr>
              <a:t> is the</a:t>
            </a:r>
            <a:r>
              <a:rPr lang="en-US" altLang="zh-CN" sz="1200" b="0" i="0" kern="1200" dirty="0">
                <a:solidFill>
                  <a:schemeClr val="tx1"/>
                </a:solidFill>
                <a:effectLst/>
                <a:latin typeface="+mn-lt"/>
                <a:ea typeface="+mn-ea"/>
                <a:cs typeface="+mn-cs"/>
              </a:rPr>
              <a:t> video shows what that grid of dots looks like</a:t>
            </a:r>
            <a:r>
              <a:rPr lang="en-US" altLang="zh-CN" sz="1200" b="0" i="0" kern="1200" baseline="0" dirty="0">
                <a:solidFill>
                  <a:schemeClr val="tx1"/>
                </a:solidFill>
                <a:effectLst/>
                <a:latin typeface="+mn-lt"/>
                <a:ea typeface="+mn-ea"/>
                <a:cs typeface="+mn-cs"/>
              </a:rPr>
              <a:t> and two ways of sketching letter P. These two ways of sketching are same as the previous figure.</a:t>
            </a:r>
            <a:endParaRPr lang="en-CA" altLang="zh-CN" dirty="0"/>
          </a:p>
          <a:p>
            <a:endParaRPr lang="zh-CN" altLang="en-US" dirty="0"/>
          </a:p>
        </p:txBody>
      </p:sp>
      <p:sp>
        <p:nvSpPr>
          <p:cNvPr id="4" name="Slide Number Placeholder 3"/>
          <p:cNvSpPr>
            <a:spLocks noGrp="1"/>
          </p:cNvSpPr>
          <p:nvPr>
            <p:ph type="sldNum" sz="quarter" idx="10"/>
          </p:nvPr>
        </p:nvSpPr>
        <p:spPr/>
        <p:txBody>
          <a:bodyPr/>
          <a:lstStyle/>
          <a:p>
            <a:fld id="{DD397DBC-56BC-4BFF-A962-8472A9692F5E}" type="slidenum">
              <a:rPr lang="en-US" smtClean="0"/>
              <a:t>9</a:t>
            </a:fld>
            <a:endParaRPr lang="en-US"/>
          </a:p>
        </p:txBody>
      </p:sp>
    </p:spTree>
    <p:extLst>
      <p:ext uri="{BB962C8B-B14F-4D97-AF65-F5344CB8AC3E}">
        <p14:creationId xmlns:p14="http://schemas.microsoft.com/office/powerpoint/2010/main" val="26785700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7462" y="1828800"/>
            <a:ext cx="9144000" cy="1233542"/>
          </a:xfrm>
        </p:spPr>
        <p:txBody>
          <a:bodyPr anchor="t">
            <a:normAutofit/>
          </a:bodyPr>
          <a:lstStyle>
            <a:lvl1pPr marL="231775" indent="-231775" algn="l">
              <a:defRPr sz="4800" b="1" cap="small" baseline="0">
                <a:solidFill>
                  <a:schemeClr val="tx1"/>
                </a:solidFill>
                <a:latin typeface="Corbel" panose="020B0503020204020204" pitchFamily="34" charset="0"/>
              </a:defRPr>
            </a:lvl1pPr>
          </a:lstStyle>
          <a:p>
            <a:r>
              <a:rPr lang="en-US" dirty="0"/>
              <a:t>Click to edit Master title style</a:t>
            </a:r>
          </a:p>
        </p:txBody>
      </p:sp>
      <p:sp>
        <p:nvSpPr>
          <p:cNvPr id="3" name="Subtitle 2"/>
          <p:cNvSpPr>
            <a:spLocks noGrp="1"/>
          </p:cNvSpPr>
          <p:nvPr>
            <p:ph type="subTitle" idx="1"/>
          </p:nvPr>
        </p:nvSpPr>
        <p:spPr>
          <a:xfrm>
            <a:off x="1177155" y="3385645"/>
            <a:ext cx="8366237" cy="576755"/>
          </a:xfrm>
        </p:spPr>
        <p:txBody>
          <a:bodyPr>
            <a:noAutofit/>
          </a:bodyPr>
          <a:lstStyle>
            <a:lvl1pPr marL="231775" indent="-231775" algn="l">
              <a:buNone/>
              <a:defRPr sz="3600" b="1" cap="small" baseline="0">
                <a:solidFill>
                  <a:schemeClr val="bg1">
                    <a:lumMod val="75000"/>
                  </a:schemeClr>
                </a:solidFill>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Corbel" panose="020B0503020204020204" pitchFamily="34" charset="0"/>
              </a:defRPr>
            </a:lvl1pPr>
          </a:lstStyle>
          <a:p>
            <a:fld id="{ADA98216-0EB7-4A12-BA57-0C99DC9D6C9F}" type="datetimeFigureOut">
              <a:rPr lang="en-US" smtClean="0"/>
              <a:pPr/>
              <a:t>9/9/2019</a:t>
            </a:fld>
            <a:endParaRPr lang="en-US"/>
          </a:p>
        </p:txBody>
      </p:sp>
      <p:sp>
        <p:nvSpPr>
          <p:cNvPr id="5" name="Footer Placeholder 4"/>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Corbel" panose="020B0503020204020204" pitchFamily="34" charset="0"/>
              </a:defRPr>
            </a:lvl1pPr>
          </a:lstStyle>
          <a:p>
            <a:fld id="{668DAE30-17EE-420E-9514-30A978E97F20}" type="slidenum">
              <a:rPr lang="en-US" smtClean="0"/>
              <a:pPr/>
              <a:t>‹#›</a:t>
            </a:fld>
            <a:endParaRPr lang="en-US"/>
          </a:p>
        </p:txBody>
      </p:sp>
      <p:pic>
        <p:nvPicPr>
          <p:cNvPr id="8" name="Picture 7" descr="DCS09_ElectronicLetterhead_492009_LH_Proof"/>
          <p:cNvPicPr>
            <a:picLocks noChangeAspect="1"/>
          </p:cNvPicPr>
          <p:nvPr userDrawn="1"/>
        </p:nvPicPr>
        <p:blipFill rotWithShape="1">
          <a:blip r:embed="rId2" cstate="print">
            <a:extLst>
              <a:ext uri="{28A0092B-C50C-407E-A947-70E740481C1C}">
                <a14:useLocalDpi xmlns:a14="http://schemas.microsoft.com/office/drawing/2010/main" val="0"/>
              </a:ext>
            </a:extLst>
          </a:blip>
          <a:srcRect l="5835" t="25359" r="42336" b="5377"/>
          <a:stretch/>
        </p:blipFill>
        <p:spPr bwMode="auto">
          <a:xfrm>
            <a:off x="662152" y="4666702"/>
            <a:ext cx="5433848" cy="1366345"/>
          </a:xfrm>
          <a:prstGeom prst="rect">
            <a:avLst/>
          </a:prstGeom>
          <a:noFill/>
          <a:ln>
            <a:noFill/>
          </a:ln>
        </p:spPr>
      </p:pic>
    </p:spTree>
    <p:extLst>
      <p:ext uri="{BB962C8B-B14F-4D97-AF65-F5344CB8AC3E}">
        <p14:creationId xmlns:p14="http://schemas.microsoft.com/office/powerpoint/2010/main" val="4054715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A98216-0EB7-4A12-BA57-0C99DC9D6C9F}"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DAE30-17EE-420E-9514-30A978E97F20}" type="slidenum">
              <a:rPr lang="en-US" smtClean="0"/>
              <a:t>‹#›</a:t>
            </a:fld>
            <a:endParaRPr lang="en-US"/>
          </a:p>
        </p:txBody>
      </p:sp>
    </p:spTree>
    <p:extLst>
      <p:ext uri="{BB962C8B-B14F-4D97-AF65-F5344CB8AC3E}">
        <p14:creationId xmlns:p14="http://schemas.microsoft.com/office/powerpoint/2010/main" val="4186343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DA98216-0EB7-4A12-BA57-0C99DC9D6C9F}"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DAE30-17EE-420E-9514-30A978E97F20}" type="slidenum">
              <a:rPr lang="en-US" smtClean="0"/>
              <a:t>‹#›</a:t>
            </a:fld>
            <a:endParaRPr lang="en-US"/>
          </a:p>
        </p:txBody>
      </p:sp>
    </p:spTree>
    <p:extLst>
      <p:ext uri="{BB962C8B-B14F-4D97-AF65-F5344CB8AC3E}">
        <p14:creationId xmlns:p14="http://schemas.microsoft.com/office/powerpoint/2010/main" val="4293451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lumMod val="75000"/>
                  </a:schemeClr>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marL="231775" indent="-231775">
              <a:buNone/>
              <a:defRPr>
                <a:latin typeface="Corbel" panose="020B0503020204020204" pitchFamily="34" charset="0"/>
              </a:defRPr>
            </a:lvl1pPr>
            <a:lvl2pPr marL="461963" indent="-230188">
              <a:defRPr>
                <a:latin typeface="Corbel" panose="020B0503020204020204" pitchFamily="34" charset="0"/>
              </a:defRPr>
            </a:lvl2pPr>
            <a:lvl3pPr marL="682625" indent="-220663">
              <a:defRPr>
                <a:latin typeface="Corbel" panose="020B0503020204020204" pitchFamily="34" charset="0"/>
              </a:defRPr>
            </a:lvl3pPr>
            <a:lvl4pPr marL="914400" indent="-231775">
              <a:defRPr>
                <a:latin typeface="Corbel" panose="020B0503020204020204" pitchFamily="34" charset="0"/>
              </a:defRPr>
            </a:lvl4pPr>
            <a:lvl5pPr marL="1146175" indent="-231775">
              <a:defRPr>
                <a:latin typeface="Corbel" panose="020B05030202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Corbel" panose="020B0503020204020204" pitchFamily="34" charset="0"/>
              </a:defRPr>
            </a:lvl1pPr>
          </a:lstStyle>
          <a:p>
            <a:fld id="{ADA98216-0EB7-4A12-BA57-0C99DC9D6C9F}" type="datetimeFigureOut">
              <a:rPr lang="en-US" smtClean="0"/>
              <a:pPr/>
              <a:t>9/9/2019</a:t>
            </a:fld>
            <a:endParaRPr lang="en-US"/>
          </a:p>
        </p:txBody>
      </p:sp>
      <p:sp>
        <p:nvSpPr>
          <p:cNvPr id="5" name="Footer Placeholder 4"/>
          <p:cNvSpPr>
            <a:spLocks noGrp="1"/>
          </p:cNvSpPr>
          <p:nvPr>
            <p:ph type="ftr" sz="quarter" idx="11"/>
          </p:nvPr>
        </p:nvSpPr>
        <p:spPr/>
        <p:txBody>
          <a:bodyPr/>
          <a:lstStyle>
            <a:lvl1pPr>
              <a:defRPr>
                <a:latin typeface="Corbel" panose="020B0503020204020204" pitchFamily="34" charset="0"/>
              </a:defRPr>
            </a:lvl1pPr>
          </a:lstStyle>
          <a:p>
            <a:endParaRPr lang="en-US"/>
          </a:p>
        </p:txBody>
      </p:sp>
      <p:sp>
        <p:nvSpPr>
          <p:cNvPr id="6" name="Slide Number Placeholder 5"/>
          <p:cNvSpPr>
            <a:spLocks noGrp="1"/>
          </p:cNvSpPr>
          <p:nvPr>
            <p:ph type="sldNum" sz="quarter" idx="12"/>
          </p:nvPr>
        </p:nvSpPr>
        <p:spPr/>
        <p:txBody>
          <a:bodyPr/>
          <a:lstStyle>
            <a:lvl1pPr>
              <a:defRPr>
                <a:latin typeface="Corbel" panose="020B0503020204020204" pitchFamily="34" charset="0"/>
              </a:defRPr>
            </a:lvl1pPr>
          </a:lstStyle>
          <a:p>
            <a:fld id="{668DAE30-17EE-420E-9514-30A978E97F20}" type="slidenum">
              <a:rPr lang="en-US" smtClean="0"/>
              <a:pPr/>
              <a:t>‹#›</a:t>
            </a:fld>
            <a:endParaRPr lang="en-US"/>
          </a:p>
        </p:txBody>
      </p:sp>
    </p:spTree>
    <p:extLst>
      <p:ext uri="{BB962C8B-B14F-4D97-AF65-F5344CB8AC3E}">
        <p14:creationId xmlns:p14="http://schemas.microsoft.com/office/powerpoint/2010/main" val="37183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231775" indent="-231775">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ADA98216-0EB7-4A12-BA57-0C99DC9D6C9F}"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8DAE30-17EE-420E-9514-30A978E97F20}" type="slidenum">
              <a:rPr lang="en-US" smtClean="0"/>
              <a:t>‹#›</a:t>
            </a:fld>
            <a:endParaRPr lang="en-US"/>
          </a:p>
        </p:txBody>
      </p:sp>
    </p:spTree>
    <p:extLst>
      <p:ext uri="{BB962C8B-B14F-4D97-AF65-F5344CB8AC3E}">
        <p14:creationId xmlns:p14="http://schemas.microsoft.com/office/powerpoint/2010/main" val="1386974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2pPr marL="461963" indent="-230188">
              <a:defRPr/>
            </a:lvl2pPr>
            <a:lvl3pPr marL="682625" indent="-220663">
              <a:defRPr/>
            </a:lvl3pPr>
            <a:lvl4pPr marL="914400" indent="-231775">
              <a:defRPr/>
            </a:lvl4pPr>
            <a:lvl5pPr marL="1146175" indent="-231775">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2pPr marL="461963" indent="-230188">
              <a:defRPr/>
            </a:lvl2pPr>
            <a:lvl3pPr marL="682625" indent="-220663">
              <a:defRPr/>
            </a:lvl3pPr>
            <a:lvl4pPr marL="914400" indent="-231775">
              <a:defRPr/>
            </a:lvl4pPr>
            <a:lvl5pPr marL="1146175" indent="-231775">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DA98216-0EB7-4A12-BA57-0C99DC9D6C9F}"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8DAE30-17EE-420E-9514-30A978E97F20}" type="slidenum">
              <a:rPr lang="en-US" smtClean="0"/>
              <a:t>‹#›</a:t>
            </a:fld>
            <a:endParaRPr lang="en-US"/>
          </a:p>
        </p:txBody>
      </p:sp>
    </p:spTree>
    <p:extLst>
      <p:ext uri="{BB962C8B-B14F-4D97-AF65-F5344CB8AC3E}">
        <p14:creationId xmlns:p14="http://schemas.microsoft.com/office/powerpoint/2010/main" val="3647265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A98216-0EB7-4A12-BA57-0C99DC9D6C9F}" type="datetimeFigureOut">
              <a:rPr lang="en-US" smtClean="0"/>
              <a:t>9/9/2019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8DAE30-17EE-420E-9514-30A978E97F20}" type="slidenum">
              <a:rPr lang="en-US" smtClean="0"/>
              <a:t>‹#›</a:t>
            </a:fld>
            <a:endParaRPr lang="en-US"/>
          </a:p>
        </p:txBody>
      </p:sp>
    </p:spTree>
    <p:extLst>
      <p:ext uri="{BB962C8B-B14F-4D97-AF65-F5344CB8AC3E}">
        <p14:creationId xmlns:p14="http://schemas.microsoft.com/office/powerpoint/2010/main" val="793475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A98216-0EB7-4A12-BA57-0C99DC9D6C9F}"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8DAE30-17EE-420E-9514-30A978E97F20}" type="slidenum">
              <a:rPr lang="en-US" smtClean="0"/>
              <a:t>‹#›</a:t>
            </a:fld>
            <a:endParaRPr lang="en-US"/>
          </a:p>
        </p:txBody>
      </p:sp>
    </p:spTree>
    <p:extLst>
      <p:ext uri="{BB962C8B-B14F-4D97-AF65-F5344CB8AC3E}">
        <p14:creationId xmlns:p14="http://schemas.microsoft.com/office/powerpoint/2010/main" val="178118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A98216-0EB7-4A12-BA57-0C99DC9D6C9F}" type="datetimeFigureOut">
              <a:rPr lang="en-US" smtClean="0"/>
              <a:t>9/9/2019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8DAE30-17EE-420E-9514-30A978E97F20}" type="slidenum">
              <a:rPr lang="en-US" smtClean="0"/>
              <a:t>‹#›</a:t>
            </a:fld>
            <a:endParaRPr lang="en-US"/>
          </a:p>
        </p:txBody>
      </p:sp>
    </p:spTree>
    <p:extLst>
      <p:ext uri="{BB962C8B-B14F-4D97-AF65-F5344CB8AC3E}">
        <p14:creationId xmlns:p14="http://schemas.microsoft.com/office/powerpoint/2010/main" val="256087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DA98216-0EB7-4A12-BA57-0C99DC9D6C9F}"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8DAE30-17EE-420E-9514-30A978E97F20}" type="slidenum">
              <a:rPr lang="en-US" smtClean="0"/>
              <a:t>‹#›</a:t>
            </a:fld>
            <a:endParaRPr lang="en-US"/>
          </a:p>
        </p:txBody>
      </p:sp>
    </p:spTree>
    <p:extLst>
      <p:ext uri="{BB962C8B-B14F-4D97-AF65-F5344CB8AC3E}">
        <p14:creationId xmlns:p14="http://schemas.microsoft.com/office/powerpoint/2010/main" val="2456069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DA98216-0EB7-4A12-BA57-0C99DC9D6C9F}"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8DAE30-17EE-420E-9514-30A978E97F20}" type="slidenum">
              <a:rPr lang="en-US" smtClean="0"/>
              <a:t>‹#›</a:t>
            </a:fld>
            <a:endParaRPr lang="en-US"/>
          </a:p>
        </p:txBody>
      </p:sp>
    </p:spTree>
    <p:extLst>
      <p:ext uri="{BB962C8B-B14F-4D97-AF65-F5344CB8AC3E}">
        <p14:creationId xmlns:p14="http://schemas.microsoft.com/office/powerpoint/2010/main" val="1854315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orbel" panose="020B0503020204020204" pitchFamily="34" charset="0"/>
              </a:defRPr>
            </a:lvl1pPr>
          </a:lstStyle>
          <a:p>
            <a:fld id="{ADA98216-0EB7-4A12-BA57-0C99DC9D6C9F}" type="datetimeFigureOut">
              <a:rPr lang="en-US" smtClean="0"/>
              <a:pPr/>
              <a:t>9/9/2019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orbel" panose="020B0503020204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668DAE30-17EE-420E-9514-30A978E97F20}" type="slidenum">
              <a:rPr lang="en-US" smtClean="0"/>
              <a:pPr/>
              <a:t>‹#›</a:t>
            </a:fld>
            <a:endParaRPr lang="en-US"/>
          </a:p>
        </p:txBody>
      </p:sp>
    </p:spTree>
    <p:extLst>
      <p:ext uri="{BB962C8B-B14F-4D97-AF65-F5344CB8AC3E}">
        <p14:creationId xmlns:p14="http://schemas.microsoft.com/office/powerpoint/2010/main" val="942016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231775" indent="-231775" algn="l" defTabSz="914400" rtl="0" eaLnBrk="1" latinLnBrk="0" hangingPunct="1">
        <a:lnSpc>
          <a:spcPct val="90000"/>
        </a:lnSpc>
        <a:spcBef>
          <a:spcPct val="0"/>
        </a:spcBef>
        <a:buNone/>
        <a:defRPr sz="4400" b="1" kern="1200">
          <a:solidFill>
            <a:schemeClr val="bg1">
              <a:lumMod val="75000"/>
            </a:schemeClr>
          </a:solidFill>
          <a:latin typeface="Corbel" panose="020B0503020204020204" pitchFamily="34" charset="0"/>
          <a:ea typeface="+mj-ea"/>
          <a:cs typeface="+mj-cs"/>
        </a:defRPr>
      </a:lvl1pPr>
    </p:titleStyle>
    <p:bodyStyle>
      <a:lvl1pPr marL="231775" indent="-231775"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Corbel" panose="020B0503020204020204" pitchFamily="34" charset="0"/>
          <a:ea typeface="+mn-ea"/>
          <a:cs typeface="+mn-cs"/>
        </a:defRPr>
      </a:lvl1pPr>
      <a:lvl2pPr marL="461963" indent="-230188"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orbel" panose="020B0503020204020204" pitchFamily="34" charset="0"/>
          <a:ea typeface="+mn-ea"/>
          <a:cs typeface="+mn-cs"/>
        </a:defRPr>
      </a:lvl2pPr>
      <a:lvl3pPr marL="682625" indent="-220663"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orbel" panose="020B0503020204020204" pitchFamily="34" charset="0"/>
          <a:ea typeface="+mn-ea"/>
          <a:cs typeface="+mn-cs"/>
        </a:defRPr>
      </a:lvl3pPr>
      <a:lvl4pPr marL="914400" indent="-2317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4pPr>
      <a:lvl5pPr marL="1146175" indent="-2317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orbel" panose="020B05030202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NULL" TargetMode="External"/><Relationship Id="rId7" Type="http://schemas.openxmlformats.org/officeDocument/2006/relationships/image" Target="../media/image19.jp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microsoft.com/office/2007/relationships/media" Target="../media/media3.wav"/></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77461" y="1828800"/>
            <a:ext cx="10890487" cy="1233542"/>
          </a:xfrm>
        </p:spPr>
        <p:txBody>
          <a:bodyPr>
            <a:normAutofit fontScale="90000"/>
          </a:bodyPr>
          <a:lstStyle/>
          <a:p>
            <a:r>
              <a:rPr lang="en-US" dirty="0" err="1"/>
              <a:t>BrailleSketch</a:t>
            </a:r>
            <a:r>
              <a:rPr lang="en-US" dirty="0"/>
              <a:t>: A Gesture-based Text Input Method for People with Visual Impairments</a:t>
            </a:r>
          </a:p>
        </p:txBody>
      </p:sp>
      <p:sp>
        <p:nvSpPr>
          <p:cNvPr id="4" name="TextBox 3"/>
          <p:cNvSpPr txBox="1"/>
          <p:nvPr/>
        </p:nvSpPr>
        <p:spPr>
          <a:xfrm>
            <a:off x="1177155" y="1582521"/>
            <a:ext cx="1306704" cy="338554"/>
          </a:xfrm>
          <a:prstGeom prst="rect">
            <a:avLst/>
          </a:prstGeom>
          <a:noFill/>
        </p:spPr>
        <p:txBody>
          <a:bodyPr wrap="none" rtlCol="0">
            <a:spAutoFit/>
          </a:bodyPr>
          <a:lstStyle/>
          <a:p>
            <a:r>
              <a:rPr lang="en-US" sz="1600" cap="small" dirty="0">
                <a:solidFill>
                  <a:schemeClr val="bg1">
                    <a:lumMod val="65000"/>
                  </a:schemeClr>
                </a:solidFill>
                <a:latin typeface="Corbel" panose="020B0503020204020204" pitchFamily="34" charset="0"/>
              </a:rPr>
              <a:t>ASSETS 2017</a:t>
            </a:r>
          </a:p>
        </p:txBody>
      </p:sp>
      <p:sp>
        <p:nvSpPr>
          <p:cNvPr id="5" name="Subtitle 4"/>
          <p:cNvSpPr>
            <a:spLocks noGrp="1"/>
          </p:cNvSpPr>
          <p:nvPr>
            <p:ph type="subTitle" idx="1"/>
          </p:nvPr>
        </p:nvSpPr>
        <p:spPr>
          <a:xfrm>
            <a:off x="1177155" y="3385645"/>
            <a:ext cx="9863022" cy="576755"/>
          </a:xfrm>
        </p:spPr>
        <p:txBody>
          <a:bodyPr/>
          <a:lstStyle/>
          <a:p>
            <a:r>
              <a:rPr lang="nn-NO" sz="3200" u="sng" dirty="0"/>
              <a:t>Franklin (Mingzhe) Li</a:t>
            </a:r>
            <a:r>
              <a:rPr lang="nn-NO" sz="3200" dirty="0"/>
              <a:t>, Mingming Fan &amp; Khai N. Truong</a:t>
            </a:r>
            <a:endParaRPr lang="en-US" sz="3200" dirty="0"/>
          </a:p>
        </p:txBody>
      </p:sp>
      <p:pic>
        <p:nvPicPr>
          <p:cNvPr id="6" name="Picture 5" descr="A person posing for the camera&#10;&#10;Description generated with very high confidence">
            <a:extLst>
              <a:ext uri="{FF2B5EF4-FFF2-40B4-BE49-F238E27FC236}">
                <a16:creationId xmlns:a16="http://schemas.microsoft.com/office/drawing/2014/main" id="{97E3EDFD-8A19-404E-8E54-FC1345A8474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029" r="-2" b="19278"/>
          <a:stretch/>
        </p:blipFill>
        <p:spPr>
          <a:xfrm>
            <a:off x="7322513" y="4688160"/>
            <a:ext cx="1481396" cy="1534572"/>
          </a:xfrm>
          <a:prstGeom prst="rect">
            <a:avLst/>
          </a:prstGeom>
        </p:spPr>
      </p:pic>
      <p:pic>
        <p:nvPicPr>
          <p:cNvPr id="7" name="Picture 6" descr="A person standing in front of a building&#10;&#10;Description generated with very high confidence">
            <a:extLst>
              <a:ext uri="{FF2B5EF4-FFF2-40B4-BE49-F238E27FC236}">
                <a16:creationId xmlns:a16="http://schemas.microsoft.com/office/drawing/2014/main" id="{99A83AFB-C405-48B6-BB32-382B1956A3C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827" r="7323" b="-4"/>
          <a:stretch/>
        </p:blipFill>
        <p:spPr>
          <a:xfrm>
            <a:off x="8803909" y="4686125"/>
            <a:ext cx="1483360" cy="1536607"/>
          </a:xfrm>
          <a:prstGeom prst="rect">
            <a:avLst/>
          </a:prstGeom>
        </p:spPr>
      </p:pic>
      <p:pic>
        <p:nvPicPr>
          <p:cNvPr id="8" name="Picture 7" descr="A person sitting at a table&#10;&#10;Description generated with very high confidence">
            <a:extLst>
              <a:ext uri="{FF2B5EF4-FFF2-40B4-BE49-F238E27FC236}">
                <a16:creationId xmlns:a16="http://schemas.microsoft.com/office/drawing/2014/main" id="{04CE6350-F3E0-455C-9C0B-2120EC3DB85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904" r="-2" b="4403"/>
          <a:stretch/>
        </p:blipFill>
        <p:spPr>
          <a:xfrm>
            <a:off x="10285305" y="4686125"/>
            <a:ext cx="1483360" cy="1536607"/>
          </a:xfrm>
          <a:prstGeom prst="rect">
            <a:avLst/>
          </a:prstGeom>
        </p:spPr>
      </p:pic>
      <p:sp>
        <p:nvSpPr>
          <p:cNvPr id="10" name="Rectangle 9"/>
          <p:cNvSpPr/>
          <p:nvPr/>
        </p:nvSpPr>
        <p:spPr>
          <a:xfrm>
            <a:off x="1463040" y="5003074"/>
            <a:ext cx="2508069" cy="444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7638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aspects of </a:t>
            </a:r>
            <a:r>
              <a:rPr lang="en-US" dirty="0" err="1"/>
              <a:t>BrailleSketch</a:t>
            </a:r>
            <a:r>
              <a:rPr lang="en-US" dirty="0"/>
              <a:t> system</a:t>
            </a:r>
          </a:p>
        </p:txBody>
      </p:sp>
      <p:sp>
        <p:nvSpPr>
          <p:cNvPr id="3" name="Content Placeholder 2"/>
          <p:cNvSpPr>
            <a:spLocks noGrp="1"/>
          </p:cNvSpPr>
          <p:nvPr>
            <p:ph idx="1"/>
          </p:nvPr>
        </p:nvSpPr>
        <p:spPr/>
        <p:txBody>
          <a:bodyPr>
            <a:normAutofit/>
          </a:bodyPr>
          <a:lstStyle/>
          <a:p>
            <a:r>
              <a:rPr lang="en-US" sz="3600" dirty="0"/>
              <a:t>Space, delete &amp; enter</a:t>
            </a:r>
          </a:p>
        </p:txBody>
      </p:sp>
      <p:pic>
        <p:nvPicPr>
          <p:cNvPr id="5" name="Content Placeholder 3" descr="Three additional keys implemented: pressing volume down key to type the Space; swiping to the right to delete a letter; pressing anywhere on the screen for more than 2s to type “Enter”.">
            <a:extLst>
              <a:ext uri="{FF2B5EF4-FFF2-40B4-BE49-F238E27FC236}">
                <a16:creationId xmlns:a16="http://schemas.microsoft.com/office/drawing/2014/main" id="{7382DDDC-CFF0-43E0-825F-BB99C5AD79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3152184" y="2565779"/>
            <a:ext cx="8201616" cy="3611184"/>
          </a:xfrm>
          <a:prstGeom prst="rect">
            <a:avLst/>
          </a:prstGeom>
          <a:noFill/>
        </p:spPr>
      </p:pic>
    </p:spTree>
    <p:extLst>
      <p:ext uri="{BB962C8B-B14F-4D97-AF65-F5344CB8AC3E}">
        <p14:creationId xmlns:p14="http://schemas.microsoft.com/office/powerpoint/2010/main" val="3400259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3600" dirty="0"/>
              <a:t>Space, delete &amp; enter</a:t>
            </a:r>
          </a:p>
          <a:p>
            <a:r>
              <a:rPr lang="en-US" sz="3600" dirty="0"/>
              <a:t>Audio feedback:</a:t>
            </a:r>
          </a:p>
          <a:p>
            <a:pPr marL="457200" indent="-225425">
              <a:buFont typeface="Arial" panose="020B0604020202020204" pitchFamily="34" charset="0"/>
              <a:buChar char="•"/>
            </a:pPr>
            <a:r>
              <a:rPr lang="en-US" sz="3600" dirty="0"/>
              <a:t>Gesture-level</a:t>
            </a:r>
          </a:p>
          <a:p>
            <a:pPr marL="457200" indent="-225425">
              <a:buFont typeface="Arial" panose="020B0604020202020204" pitchFamily="34" charset="0"/>
              <a:buChar char="•"/>
            </a:pPr>
            <a:r>
              <a:rPr lang="en-US" sz="3600" dirty="0"/>
              <a:t>Word-level</a:t>
            </a:r>
          </a:p>
        </p:txBody>
      </p:sp>
      <p:pic>
        <p:nvPicPr>
          <p:cNvPr id="7" name="Picture 6" descr="A picture containing electronics&#10;&#10;Description generated with high confidence">
            <a:extLst>
              <a:ext uri="{FF2B5EF4-FFF2-40B4-BE49-F238E27FC236}">
                <a16:creationId xmlns:a16="http://schemas.microsoft.com/office/drawing/2014/main" id="{BCF0E064-3D82-4670-B0FA-858D03D853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4214" y="1238495"/>
            <a:ext cx="3113995" cy="5300417"/>
          </a:xfrm>
          <a:prstGeom prst="rect">
            <a:avLst/>
          </a:prstGeom>
        </p:spPr>
      </p:pic>
      <p:cxnSp>
        <p:nvCxnSpPr>
          <p:cNvPr id="8" name="Straight Arrow Connector 7">
            <a:extLst>
              <a:ext uri="{FF2B5EF4-FFF2-40B4-BE49-F238E27FC236}">
                <a16:creationId xmlns:a16="http://schemas.microsoft.com/office/drawing/2014/main" id="{C47E9FF5-9FB4-47B2-BDE4-21A3454F64E6}"/>
              </a:ext>
            </a:extLst>
          </p:cNvPr>
          <p:cNvCxnSpPr>
            <a:cxnSpLocks/>
          </p:cNvCxnSpPr>
          <p:nvPr/>
        </p:nvCxnSpPr>
        <p:spPr>
          <a:xfrm flipH="1">
            <a:off x="7802880" y="3191691"/>
            <a:ext cx="886732" cy="0"/>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192613E7-E347-4CF9-8B99-7DC577DB4A12}"/>
              </a:ext>
            </a:extLst>
          </p:cNvPr>
          <p:cNvCxnSpPr>
            <a:cxnSpLocks/>
          </p:cNvCxnSpPr>
          <p:nvPr/>
        </p:nvCxnSpPr>
        <p:spPr>
          <a:xfrm flipV="1">
            <a:off x="8689612" y="2238102"/>
            <a:ext cx="0" cy="953589"/>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4D207246-B2B7-4330-8A2C-944416FA486C}"/>
              </a:ext>
            </a:extLst>
          </p:cNvPr>
          <p:cNvCxnSpPr>
            <a:cxnSpLocks/>
          </p:cNvCxnSpPr>
          <p:nvPr/>
        </p:nvCxnSpPr>
        <p:spPr>
          <a:xfrm flipV="1">
            <a:off x="8689612" y="3191691"/>
            <a:ext cx="850628" cy="1"/>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FF8CF420-6EB4-4738-A6A5-B451B586CB39}"/>
              </a:ext>
            </a:extLst>
          </p:cNvPr>
          <p:cNvCxnSpPr>
            <a:cxnSpLocks/>
          </p:cNvCxnSpPr>
          <p:nvPr/>
        </p:nvCxnSpPr>
        <p:spPr>
          <a:xfrm>
            <a:off x="8689612" y="3193118"/>
            <a:ext cx="0" cy="911522"/>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AD2C573D-5B1F-4A3B-B18D-FACB3F6D3FCE}"/>
              </a:ext>
            </a:extLst>
          </p:cNvPr>
          <p:cNvCxnSpPr>
            <a:cxnSpLocks/>
          </p:cNvCxnSpPr>
          <p:nvPr/>
        </p:nvCxnSpPr>
        <p:spPr>
          <a:xfrm flipV="1">
            <a:off x="8689611" y="2419848"/>
            <a:ext cx="753117" cy="771844"/>
          </a:xfrm>
          <a:prstGeom prst="straightConnector1">
            <a:avLst/>
          </a:prstGeom>
          <a:ln w="76200">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3E0619A6-7E76-44AF-A6E6-8E3B7F83F7E7}"/>
              </a:ext>
            </a:extLst>
          </p:cNvPr>
          <p:cNvCxnSpPr>
            <a:cxnSpLocks/>
          </p:cNvCxnSpPr>
          <p:nvPr/>
        </p:nvCxnSpPr>
        <p:spPr>
          <a:xfrm flipH="1" flipV="1">
            <a:off x="7873999" y="2419848"/>
            <a:ext cx="815611" cy="763452"/>
          </a:xfrm>
          <a:prstGeom prst="straightConnector1">
            <a:avLst/>
          </a:prstGeom>
          <a:ln w="76200">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BE4DE67F-9316-4992-948C-030F2A63E280}"/>
              </a:ext>
            </a:extLst>
          </p:cNvPr>
          <p:cNvCxnSpPr>
            <a:cxnSpLocks/>
          </p:cNvCxnSpPr>
          <p:nvPr/>
        </p:nvCxnSpPr>
        <p:spPr>
          <a:xfrm flipH="1">
            <a:off x="7881642" y="3190265"/>
            <a:ext cx="815861" cy="758419"/>
          </a:xfrm>
          <a:prstGeom prst="straightConnector1">
            <a:avLst/>
          </a:prstGeom>
          <a:ln w="76200">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40E082EB-A5C2-43CD-8789-DCAEAA4D4215}"/>
              </a:ext>
            </a:extLst>
          </p:cNvPr>
          <p:cNvCxnSpPr>
            <a:cxnSpLocks/>
          </p:cNvCxnSpPr>
          <p:nvPr/>
        </p:nvCxnSpPr>
        <p:spPr>
          <a:xfrm>
            <a:off x="8634760" y="3135071"/>
            <a:ext cx="807971" cy="878852"/>
          </a:xfrm>
          <a:prstGeom prst="straightConnector1">
            <a:avLst/>
          </a:prstGeom>
          <a:ln w="76200">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16" name="TextBox 15">
            <a:extLst>
              <a:ext uri="{FF2B5EF4-FFF2-40B4-BE49-F238E27FC236}">
                <a16:creationId xmlns:a16="http://schemas.microsoft.com/office/drawing/2014/main" id="{44626AE9-D4FC-4DF2-939F-7E316C5DB030}"/>
              </a:ext>
            </a:extLst>
          </p:cNvPr>
          <p:cNvSpPr txBox="1"/>
          <p:nvPr/>
        </p:nvSpPr>
        <p:spPr>
          <a:xfrm>
            <a:off x="10274611" y="2897877"/>
            <a:ext cx="1843791" cy="584775"/>
          </a:xfrm>
          <a:prstGeom prst="rect">
            <a:avLst/>
          </a:prstGeom>
          <a:noFill/>
        </p:spPr>
        <p:txBody>
          <a:bodyPr wrap="square" rtlCol="0">
            <a:spAutoFit/>
          </a:bodyPr>
          <a:lstStyle/>
          <a:p>
            <a:r>
              <a:rPr lang="en-US" altLang="zh-CN" sz="3200" b="1" dirty="0">
                <a:solidFill>
                  <a:schemeClr val="accent2"/>
                </a:solidFill>
              </a:rPr>
              <a:t>1000Hz</a:t>
            </a:r>
            <a:endParaRPr lang="zh-CN" altLang="en-US" sz="3200" b="1" dirty="0">
              <a:solidFill>
                <a:schemeClr val="accent2"/>
              </a:solidFill>
            </a:endParaRPr>
          </a:p>
        </p:txBody>
      </p:sp>
      <p:sp>
        <p:nvSpPr>
          <p:cNvPr id="17" name="TextBox 16">
            <a:extLst>
              <a:ext uri="{FF2B5EF4-FFF2-40B4-BE49-F238E27FC236}">
                <a16:creationId xmlns:a16="http://schemas.microsoft.com/office/drawing/2014/main" id="{B4BE2567-1905-4ABC-8B6B-2CC3723A205D}"/>
              </a:ext>
            </a:extLst>
          </p:cNvPr>
          <p:cNvSpPr txBox="1"/>
          <p:nvPr/>
        </p:nvSpPr>
        <p:spPr>
          <a:xfrm>
            <a:off x="10274608" y="2422508"/>
            <a:ext cx="1663762" cy="584775"/>
          </a:xfrm>
          <a:prstGeom prst="rect">
            <a:avLst/>
          </a:prstGeom>
          <a:noFill/>
        </p:spPr>
        <p:txBody>
          <a:bodyPr wrap="square" rtlCol="0">
            <a:spAutoFit/>
          </a:bodyPr>
          <a:lstStyle/>
          <a:p>
            <a:r>
              <a:rPr lang="en-US" altLang="zh-CN" sz="3200" b="1" dirty="0">
                <a:solidFill>
                  <a:srgbClr val="00B050"/>
                </a:solidFill>
              </a:rPr>
              <a:t>200Hz</a:t>
            </a:r>
            <a:endParaRPr lang="zh-CN" altLang="en-US" b="1" dirty="0">
              <a:solidFill>
                <a:srgbClr val="00B050"/>
              </a:solidFill>
            </a:endParaRPr>
          </a:p>
        </p:txBody>
      </p:sp>
      <p:pic>
        <p:nvPicPr>
          <p:cNvPr id="18" name="B6707E53">
            <a:hlinkClick r:id="" action="ppaction://media"/>
            <a:extLst>
              <a:ext uri="{FF2B5EF4-FFF2-40B4-BE49-F238E27FC236}">
                <a16:creationId xmlns:a16="http://schemas.microsoft.com/office/drawing/2014/main" id="{DE7D4730-E6C0-4580-9793-E1750D1D834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607675" y="278303"/>
            <a:ext cx="406400" cy="406400"/>
          </a:xfrm>
          <a:prstGeom prst="rect">
            <a:avLst/>
          </a:prstGeom>
        </p:spPr>
      </p:pic>
      <p:pic>
        <p:nvPicPr>
          <p:cNvPr id="19" name="250Hz_44100Hz_16bit_05sec">
            <a:hlinkClick r:id="" action="ppaction://media"/>
            <a:extLst>
              <a:ext uri="{FF2B5EF4-FFF2-40B4-BE49-F238E27FC236}">
                <a16:creationId xmlns:a16="http://schemas.microsoft.com/office/drawing/2014/main" id="{1C7AAAC9-D5EA-47B5-B478-F5383FE33395}"/>
              </a:ext>
            </a:extLst>
          </p:cNvPr>
          <p:cNvPicPr>
            <a:picLocks noChangeAspect="1"/>
          </p:cNvPicPr>
          <p:nvPr>
            <a:audioFile r:link="rId3"/>
            <p:extLst>
              <p:ext uri="{DAA4B4D4-6D71-4841-9C94-3DE7FCFB9230}">
                <p14:media xmlns:p14="http://schemas.microsoft.com/office/powerpoint/2010/main" r:embed="rId4">
                  <p14:trim end="4039"/>
                  <p14:fade out="500"/>
                </p14:media>
              </p:ext>
            </p:extLst>
          </p:nvPr>
        </p:nvPicPr>
        <p:blipFill>
          <a:blip r:embed="rId8"/>
          <a:stretch>
            <a:fillRect/>
          </a:stretch>
        </p:blipFill>
        <p:spPr>
          <a:xfrm>
            <a:off x="9473843" y="278303"/>
            <a:ext cx="406400" cy="406400"/>
          </a:xfrm>
          <a:prstGeom prst="rect">
            <a:avLst/>
          </a:prstGeom>
        </p:spPr>
      </p:pic>
      <p:sp>
        <p:nvSpPr>
          <p:cNvPr id="2" name="Title 1"/>
          <p:cNvSpPr>
            <a:spLocks noGrp="1"/>
          </p:cNvSpPr>
          <p:nvPr>
            <p:ph type="title"/>
          </p:nvPr>
        </p:nvSpPr>
        <p:spPr/>
        <p:txBody>
          <a:bodyPr/>
          <a:lstStyle/>
          <a:p>
            <a:r>
              <a:rPr lang="en-US" dirty="0"/>
              <a:t>Other aspects of </a:t>
            </a:r>
            <a:r>
              <a:rPr lang="en-US" dirty="0" err="1"/>
              <a:t>BrailleSketch</a:t>
            </a:r>
            <a:r>
              <a:rPr lang="en-US" dirty="0"/>
              <a:t> system</a:t>
            </a:r>
          </a:p>
        </p:txBody>
      </p:sp>
    </p:spTree>
    <p:extLst>
      <p:ext uri="{BB962C8B-B14F-4D97-AF65-F5344CB8AC3E}">
        <p14:creationId xmlns:p14="http://schemas.microsoft.com/office/powerpoint/2010/main" val="277716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961" fill="hold"/>
                                        <p:tgtEl>
                                          <p:spTgt spid="19"/>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5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fill="hold" display="0">
                  <p:stCondLst>
                    <p:cond delay="indefinite"/>
                  </p:stCondLst>
                  <p:endCondLst>
                    <p:cond evt="onStopAudio" delay="0">
                      <p:tgtEl>
                        <p:sldTgt/>
                      </p:tgtEl>
                    </p:cond>
                  </p:endCondLst>
                </p:cTn>
                <p:tgtEl>
                  <p:spTgt spid="18"/>
                </p:tgtEl>
              </p:cMediaNode>
            </p:audio>
            <p:audio>
              <p:cMediaNode vol="80000">
                <p:cTn id="36"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aspects of </a:t>
            </a:r>
            <a:r>
              <a:rPr lang="en-US" dirty="0" err="1"/>
              <a:t>BrailleSketch</a:t>
            </a:r>
            <a:r>
              <a:rPr lang="en-US" dirty="0"/>
              <a:t> system</a:t>
            </a:r>
          </a:p>
        </p:txBody>
      </p:sp>
      <p:sp>
        <p:nvSpPr>
          <p:cNvPr id="3" name="Content Placeholder 2"/>
          <p:cNvSpPr>
            <a:spLocks noGrp="1"/>
          </p:cNvSpPr>
          <p:nvPr>
            <p:ph idx="1"/>
          </p:nvPr>
        </p:nvSpPr>
        <p:spPr/>
        <p:txBody>
          <a:bodyPr>
            <a:normAutofit/>
          </a:bodyPr>
          <a:lstStyle/>
          <a:p>
            <a:r>
              <a:rPr lang="en-US" sz="3600" dirty="0"/>
              <a:t>Space, delete &amp; enter</a:t>
            </a:r>
          </a:p>
          <a:p>
            <a:r>
              <a:rPr lang="en-US" sz="3600" dirty="0"/>
              <a:t>Audio feedback:</a:t>
            </a:r>
          </a:p>
          <a:p>
            <a:pPr marL="457200" indent="-225425">
              <a:buFont typeface="Arial" panose="020B0604020202020204" pitchFamily="34" charset="0"/>
              <a:buChar char="•"/>
            </a:pPr>
            <a:r>
              <a:rPr lang="en-US" sz="3600" dirty="0"/>
              <a:t>Gesture-level</a:t>
            </a:r>
          </a:p>
          <a:p>
            <a:pPr marL="457200" indent="-225425">
              <a:buFont typeface="Arial" panose="020B0604020202020204" pitchFamily="34" charset="0"/>
              <a:buChar char="•"/>
            </a:pPr>
            <a:r>
              <a:rPr lang="en-US" sz="3600" dirty="0"/>
              <a:t>Word-level</a:t>
            </a:r>
          </a:p>
          <a:p>
            <a:pPr marL="0" indent="0"/>
            <a:r>
              <a:rPr lang="en-US" sz="3600" dirty="0"/>
              <a:t>Auto correction</a:t>
            </a:r>
          </a:p>
        </p:txBody>
      </p:sp>
    </p:spTree>
    <p:extLst>
      <p:ext uri="{BB962C8B-B14F-4D97-AF65-F5344CB8AC3E}">
        <p14:creationId xmlns:p14="http://schemas.microsoft.com/office/powerpoint/2010/main" val="2603380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study</a:t>
            </a:r>
          </a:p>
        </p:txBody>
      </p:sp>
      <p:sp>
        <p:nvSpPr>
          <p:cNvPr id="3" name="Content Placeholder 2"/>
          <p:cNvSpPr>
            <a:spLocks noGrp="1"/>
          </p:cNvSpPr>
          <p:nvPr>
            <p:ph idx="1"/>
          </p:nvPr>
        </p:nvSpPr>
        <p:spPr>
          <a:xfrm>
            <a:off x="838199" y="1825625"/>
            <a:ext cx="6204045" cy="4351338"/>
          </a:xfrm>
        </p:spPr>
        <p:txBody>
          <a:bodyPr>
            <a:normAutofit/>
          </a:bodyPr>
          <a:lstStyle/>
          <a:p>
            <a:r>
              <a:rPr lang="en-US" altLang="zh-CN" sz="3200" dirty="0"/>
              <a:t>10 participants</a:t>
            </a:r>
          </a:p>
          <a:p>
            <a:r>
              <a:rPr lang="en-US" altLang="zh-CN" sz="3200" dirty="0"/>
              <a:t>Average age: 50.3</a:t>
            </a:r>
          </a:p>
          <a:p>
            <a:r>
              <a:rPr lang="en-US" altLang="zh-CN" sz="3200" dirty="0"/>
              <a:t>Average years of experience with </a:t>
            </a:r>
            <a:br>
              <a:rPr lang="en-US" altLang="zh-CN" sz="3200" dirty="0"/>
            </a:br>
            <a:r>
              <a:rPr lang="en-US" altLang="zh-CN" sz="3200" dirty="0"/>
              <a:t>Braille: 32.3</a:t>
            </a:r>
          </a:p>
          <a:p>
            <a:r>
              <a:rPr lang="en-US" altLang="zh-CN" sz="3200" dirty="0"/>
              <a:t>All participants are legally blind (20/200) &amp; four were blind since born</a:t>
            </a:r>
          </a:p>
          <a:p>
            <a:endParaRPr lang="en-US" sz="3200" dirty="0"/>
          </a:p>
        </p:txBody>
      </p:sp>
      <p:pic>
        <p:nvPicPr>
          <p:cNvPr id="4" name="Content Placeholder 4" descr="A building that has a sign on the side of a road&#10;&#10;Description generated with very high confidence">
            <a:extLst>
              <a:ext uri="{FF2B5EF4-FFF2-40B4-BE49-F238E27FC236}">
                <a16:creationId xmlns:a16="http://schemas.microsoft.com/office/drawing/2014/main" id="{3A032D5C-8B35-4728-900C-89F57D2E3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236" y="3514488"/>
            <a:ext cx="4595600" cy="3063733"/>
          </a:xfrm>
          <a:prstGeom prst="rect">
            <a:avLst/>
          </a:prstGeom>
        </p:spPr>
      </p:pic>
      <p:pic>
        <p:nvPicPr>
          <p:cNvPr id="5" name="Picture 4">
            <a:extLst>
              <a:ext uri="{FF2B5EF4-FFF2-40B4-BE49-F238E27FC236}">
                <a16:creationId xmlns:a16="http://schemas.microsoft.com/office/drawing/2014/main" id="{2DC3290C-366E-473B-8684-599AA58CE747}"/>
              </a:ext>
            </a:extLst>
          </p:cNvPr>
          <p:cNvPicPr>
            <a:picLocks noChangeAspect="1"/>
          </p:cNvPicPr>
          <p:nvPr/>
        </p:nvPicPr>
        <p:blipFill rotWithShape="1">
          <a:blip r:embed="rId4">
            <a:extLst>
              <a:ext uri="{28A0092B-C50C-407E-A947-70E740481C1C}">
                <a14:useLocalDpi xmlns:a14="http://schemas.microsoft.com/office/drawing/2010/main" val="0"/>
              </a:ext>
            </a:extLst>
          </a:blip>
          <a:srcRect t="19981" b="22613"/>
          <a:stretch/>
        </p:blipFill>
        <p:spPr>
          <a:xfrm>
            <a:off x="4135271" y="4834939"/>
            <a:ext cx="3036733" cy="1743281"/>
          </a:xfrm>
          <a:prstGeom prst="rect">
            <a:avLst/>
          </a:prstGeom>
        </p:spPr>
      </p:pic>
    </p:spTree>
    <p:extLst>
      <p:ext uri="{BB962C8B-B14F-4D97-AF65-F5344CB8AC3E}">
        <p14:creationId xmlns:p14="http://schemas.microsoft.com/office/powerpoint/2010/main" val="4031042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study design</a:t>
            </a:r>
          </a:p>
        </p:txBody>
      </p:sp>
      <p:sp>
        <p:nvSpPr>
          <p:cNvPr id="3" name="Content Placeholder 2"/>
          <p:cNvSpPr>
            <a:spLocks noGrp="1"/>
          </p:cNvSpPr>
          <p:nvPr>
            <p:ph idx="1"/>
          </p:nvPr>
        </p:nvSpPr>
        <p:spPr/>
        <p:txBody>
          <a:bodyPr>
            <a:normAutofit/>
          </a:bodyPr>
          <a:lstStyle/>
          <a:p>
            <a:r>
              <a:rPr lang="en-US" sz="3600" dirty="0"/>
              <a:t>Each participant performed 5 typing sessions</a:t>
            </a:r>
          </a:p>
          <a:p>
            <a:endParaRPr lang="en-US" sz="3600" dirty="0"/>
          </a:p>
          <a:p>
            <a:r>
              <a:rPr lang="en-US" sz="3600" dirty="0"/>
              <a:t>Each session consisted of:</a:t>
            </a:r>
          </a:p>
          <a:p>
            <a:pPr marL="457200" indent="-225425">
              <a:buFont typeface="Arial" panose="020B0604020202020204" pitchFamily="34" charset="0"/>
              <a:buChar char="•"/>
            </a:pPr>
            <a:r>
              <a:rPr lang="en-CA" sz="3600" dirty="0"/>
              <a:t>15-minute free typing</a:t>
            </a:r>
          </a:p>
          <a:p>
            <a:pPr marL="457200" indent="-225425">
              <a:buFont typeface="Arial" panose="020B0604020202020204" pitchFamily="34" charset="0"/>
              <a:buChar char="•"/>
            </a:pPr>
            <a:r>
              <a:rPr lang="en-CA" sz="3600" dirty="0"/>
              <a:t>3-phrase fast typing</a:t>
            </a:r>
          </a:p>
          <a:p>
            <a:endParaRPr lang="en-US" sz="3600" dirty="0"/>
          </a:p>
        </p:txBody>
      </p:sp>
    </p:spTree>
    <p:extLst>
      <p:ext uri="{BB962C8B-B14F-4D97-AF65-F5344CB8AC3E}">
        <p14:creationId xmlns:p14="http://schemas.microsoft.com/office/powerpoint/2010/main" val="667058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average text input speed</a:t>
            </a:r>
          </a:p>
        </p:txBody>
      </p:sp>
      <p:sp>
        <p:nvSpPr>
          <p:cNvPr id="3" name="Content Placeholder 2"/>
          <p:cNvSpPr>
            <a:spLocks noGrp="1"/>
          </p:cNvSpPr>
          <p:nvPr>
            <p:ph idx="1"/>
          </p:nvPr>
        </p:nvSpPr>
        <p:spPr/>
        <p:txBody>
          <a:bodyPr>
            <a:normAutofit/>
          </a:bodyPr>
          <a:lstStyle/>
          <a:p>
            <a:r>
              <a:rPr lang="en-US" sz="3600" dirty="0"/>
              <a:t>15-minute free typing session</a:t>
            </a:r>
          </a:p>
          <a:p>
            <a:r>
              <a:rPr lang="en-US" sz="3600" dirty="0"/>
              <a:t>		5.37 wpm to </a:t>
            </a:r>
            <a:r>
              <a:rPr lang="en-US" sz="3600" dirty="0">
                <a:solidFill>
                  <a:srgbClr val="FF0000"/>
                </a:solidFill>
              </a:rPr>
              <a:t>11.39 wpm</a:t>
            </a:r>
          </a:p>
          <a:p>
            <a:endParaRPr lang="en-US" sz="3600" dirty="0"/>
          </a:p>
          <a:p>
            <a:r>
              <a:rPr lang="en-US" sz="3600" dirty="0"/>
              <a:t>3-phrase fast typing session</a:t>
            </a:r>
          </a:p>
          <a:p>
            <a:r>
              <a:rPr lang="en-US" sz="3600" dirty="0"/>
              <a:t>		6.56 wpm to </a:t>
            </a:r>
            <a:r>
              <a:rPr lang="en-US" sz="3600" dirty="0">
                <a:solidFill>
                  <a:srgbClr val="FF0000"/>
                </a:solidFill>
              </a:rPr>
              <a:t>14.53 wpm</a:t>
            </a:r>
          </a:p>
          <a:p>
            <a:endParaRPr lang="en-US" sz="3600" dirty="0"/>
          </a:p>
        </p:txBody>
      </p:sp>
    </p:spTree>
    <p:extLst>
      <p:ext uri="{BB962C8B-B14F-4D97-AF65-F5344CB8AC3E}">
        <p14:creationId xmlns:p14="http://schemas.microsoft.com/office/powerpoint/2010/main" val="1674934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average total error rate</a:t>
            </a:r>
          </a:p>
        </p:txBody>
      </p:sp>
      <p:sp>
        <p:nvSpPr>
          <p:cNvPr id="3" name="Content Placeholder 2"/>
          <p:cNvSpPr>
            <a:spLocks noGrp="1"/>
          </p:cNvSpPr>
          <p:nvPr>
            <p:ph idx="1"/>
          </p:nvPr>
        </p:nvSpPr>
        <p:spPr/>
        <p:txBody>
          <a:bodyPr>
            <a:normAutofit/>
          </a:bodyPr>
          <a:lstStyle/>
          <a:p>
            <a:r>
              <a:rPr lang="en-US" sz="3600" dirty="0"/>
              <a:t>15-minute free typing session</a:t>
            </a:r>
          </a:p>
          <a:p>
            <a:r>
              <a:rPr lang="en-US" altLang="zh-CN" sz="3600" dirty="0"/>
              <a:t>		0.439 to </a:t>
            </a:r>
            <a:r>
              <a:rPr lang="en-US" altLang="zh-CN" sz="3600" dirty="0">
                <a:solidFill>
                  <a:srgbClr val="FF0000"/>
                </a:solidFill>
              </a:rPr>
              <a:t>0.148</a:t>
            </a:r>
          </a:p>
          <a:p>
            <a:endParaRPr lang="en-US" sz="3600" dirty="0"/>
          </a:p>
          <a:p>
            <a:r>
              <a:rPr lang="en-US" sz="3600" dirty="0"/>
              <a:t>3-phrase fast typing session</a:t>
            </a:r>
          </a:p>
          <a:p>
            <a:r>
              <a:rPr lang="en-US" sz="3600" dirty="0"/>
              <a:t>		</a:t>
            </a:r>
            <a:r>
              <a:rPr lang="en-US" altLang="zh-CN" sz="3600" dirty="0"/>
              <a:t> 0.308 to </a:t>
            </a:r>
            <a:r>
              <a:rPr lang="en-US" altLang="zh-CN" sz="3600" dirty="0">
                <a:solidFill>
                  <a:srgbClr val="FF0000"/>
                </a:solidFill>
              </a:rPr>
              <a:t>0.106</a:t>
            </a:r>
            <a:endParaRPr lang="en-US" sz="3600" dirty="0">
              <a:solidFill>
                <a:srgbClr val="FF0000"/>
              </a:solidFill>
            </a:endParaRPr>
          </a:p>
        </p:txBody>
      </p:sp>
    </p:spTree>
    <p:extLst>
      <p:ext uri="{BB962C8B-B14F-4D97-AF65-F5344CB8AC3E}">
        <p14:creationId xmlns:p14="http://schemas.microsoft.com/office/powerpoint/2010/main" val="2536412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Results</a:t>
            </a:r>
          </a:p>
        </p:txBody>
      </p:sp>
      <p:graphicFrame>
        <p:nvGraphicFramePr>
          <p:cNvPr id="5" name="Content Placeholder 4">
            <a:extLst>
              <a:ext uri="{FF2B5EF4-FFF2-40B4-BE49-F238E27FC236}">
                <a16:creationId xmlns:a16="http://schemas.microsoft.com/office/drawing/2014/main" id="{0CD4F317-348E-41D2-B5FA-2F9ACB80ADFD}"/>
              </a:ext>
            </a:extLst>
          </p:cNvPr>
          <p:cNvGraphicFramePr>
            <a:graphicFrameLocks/>
          </p:cNvGraphicFramePr>
          <p:nvPr>
            <p:extLst>
              <p:ext uri="{D42A27DB-BD31-4B8C-83A1-F6EECF244321}">
                <p14:modId xmlns:p14="http://schemas.microsoft.com/office/powerpoint/2010/main" val="3095710120"/>
              </p:ext>
            </p:extLst>
          </p:nvPr>
        </p:nvGraphicFramePr>
        <p:xfrm>
          <a:off x="838200" y="2627258"/>
          <a:ext cx="10515600" cy="2939692"/>
        </p:xfrm>
        <a:graphic>
          <a:graphicData uri="http://schemas.openxmlformats.org/drawingml/2006/table">
            <a:tbl>
              <a:tblPr firstRow="1" bandRow="1">
                <a:tableStyleId>{5C22544A-7EE6-4342-B048-85BDC9FD1C3A}</a:tableStyleId>
              </a:tblPr>
              <a:tblGrid>
                <a:gridCol w="4757382">
                  <a:extLst>
                    <a:ext uri="{9D8B030D-6E8A-4147-A177-3AD203B41FA5}">
                      <a16:colId xmlns:a16="http://schemas.microsoft.com/office/drawing/2014/main" val="513103765"/>
                    </a:ext>
                  </a:extLst>
                </a:gridCol>
                <a:gridCol w="3179928">
                  <a:extLst>
                    <a:ext uri="{9D8B030D-6E8A-4147-A177-3AD203B41FA5}">
                      <a16:colId xmlns:a16="http://schemas.microsoft.com/office/drawing/2014/main" val="806235303"/>
                    </a:ext>
                  </a:extLst>
                </a:gridCol>
                <a:gridCol w="2578290">
                  <a:extLst>
                    <a:ext uri="{9D8B030D-6E8A-4147-A177-3AD203B41FA5}">
                      <a16:colId xmlns:a16="http://schemas.microsoft.com/office/drawing/2014/main" val="3970364792"/>
                    </a:ext>
                  </a:extLst>
                </a:gridCol>
              </a:tblGrid>
              <a:tr h="66185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aseline="0" dirty="0">
                          <a:effectLst/>
                          <a:latin typeface="Corbel" panose="020B0503020204020204" pitchFamily="34" charset="0"/>
                        </a:rPr>
                        <a:t>Text entry approach</a:t>
                      </a:r>
                      <a:endParaRPr lang="zh-CN" altLang="en-US" sz="2800" dirty="0">
                        <a:latin typeface="Corbel" panose="020B0503020204020204" pitchFamily="34" charset="0"/>
                      </a:endParaRPr>
                    </a:p>
                  </a:txBody>
                  <a:tcPr/>
                </a:tc>
                <a:tc>
                  <a:txBody>
                    <a:bodyPr/>
                    <a:lstStyle/>
                    <a:p>
                      <a:r>
                        <a:rPr lang="en-CA" altLang="zh-CN" sz="2800" dirty="0">
                          <a:latin typeface="Corbel" panose="020B0503020204020204" pitchFamily="34" charset="0"/>
                        </a:rPr>
                        <a:t>Input speed (WPM)</a:t>
                      </a:r>
                      <a:endParaRPr lang="zh-CN" altLang="en-US" sz="2800" dirty="0">
                        <a:latin typeface="Corbel" panose="020B0503020204020204" pitchFamily="34" charset="0"/>
                      </a:endParaRPr>
                    </a:p>
                  </a:txBody>
                  <a:tcPr/>
                </a:tc>
                <a:tc>
                  <a:txBody>
                    <a:bodyPr/>
                    <a:lstStyle/>
                    <a:p>
                      <a:r>
                        <a:rPr lang="en-CA" altLang="zh-CN" sz="2800" dirty="0">
                          <a:latin typeface="Corbel" panose="020B0503020204020204" pitchFamily="34" charset="0"/>
                        </a:rPr>
                        <a:t>Total error rate</a:t>
                      </a:r>
                      <a:endParaRPr lang="zh-CN" altLang="en-US" sz="2800" dirty="0">
                        <a:latin typeface="Corbel" panose="020B0503020204020204" pitchFamily="34" charset="0"/>
                      </a:endParaRPr>
                    </a:p>
                  </a:txBody>
                  <a:tcPr/>
                </a:tc>
                <a:extLst>
                  <a:ext uri="{0D108BD9-81ED-4DB2-BD59-A6C34878D82A}">
                    <a16:rowId xmlns:a16="http://schemas.microsoft.com/office/drawing/2014/main" val="3070674052"/>
                  </a:ext>
                </a:extLst>
              </a:tr>
              <a:tr h="586560">
                <a:tc>
                  <a:txBody>
                    <a:bodyPr/>
                    <a:lstStyle/>
                    <a:p>
                      <a:r>
                        <a:rPr lang="en-US" sz="2800" baseline="0" dirty="0" err="1">
                          <a:effectLst/>
                          <a:latin typeface="Corbel" panose="020B0503020204020204" pitchFamily="34" charset="0"/>
                        </a:rPr>
                        <a:t>TypeInBraille</a:t>
                      </a:r>
                      <a:r>
                        <a:rPr lang="en-US" sz="2800" baseline="0" dirty="0">
                          <a:effectLst/>
                          <a:latin typeface="Corbel" panose="020B0503020204020204" pitchFamily="34" charset="0"/>
                        </a:rPr>
                        <a:t> (Tap &amp; multi-tap)</a:t>
                      </a:r>
                      <a:endParaRPr lang="zh-CN" altLang="en-US" sz="2800" dirty="0">
                        <a:latin typeface="Corbel" panose="020B0503020204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aseline="0" dirty="0">
                          <a:effectLst/>
                          <a:latin typeface="Corbel" panose="020B0503020204020204" pitchFamily="34" charset="0"/>
                        </a:rPr>
                        <a:t>6.3</a:t>
                      </a:r>
                      <a:endParaRPr lang="en-CA" sz="2800" baseline="0" dirty="0">
                        <a:effectLst/>
                        <a:latin typeface="Corbel" panose="020B0503020204020204" pitchFamily="34" charset="0"/>
                        <a:ea typeface="SimSun" panose="02010600030101010101" pitchFamily="2" charset="-122"/>
                      </a:endParaRPr>
                    </a:p>
                  </a:txBody>
                  <a:tcPr/>
                </a:tc>
                <a:tc>
                  <a:txBody>
                    <a:bodyPr/>
                    <a:lstStyle/>
                    <a:p>
                      <a:pPr algn="ctr"/>
                      <a:r>
                        <a:rPr lang="en-CA" altLang="zh-CN" sz="2800" dirty="0">
                          <a:latin typeface="Corbel" panose="020B0503020204020204" pitchFamily="34" charset="0"/>
                        </a:rPr>
                        <a:t>0.03</a:t>
                      </a:r>
                      <a:endParaRPr lang="zh-CN" altLang="en-US" sz="2800" dirty="0">
                        <a:latin typeface="Corbel" panose="020B0503020204020204" pitchFamily="34" charset="0"/>
                      </a:endParaRPr>
                    </a:p>
                  </a:txBody>
                  <a:tcPr/>
                </a:tc>
                <a:extLst>
                  <a:ext uri="{0D108BD9-81ED-4DB2-BD59-A6C34878D82A}">
                    <a16:rowId xmlns:a16="http://schemas.microsoft.com/office/drawing/2014/main" val="1952946346"/>
                  </a:ext>
                </a:extLst>
              </a:tr>
              <a:tr h="586560">
                <a:tc>
                  <a:txBody>
                    <a:bodyPr/>
                    <a:lstStyle/>
                    <a:p>
                      <a:r>
                        <a:rPr lang="en-CA" altLang="zh-CN" sz="2800" dirty="0" err="1">
                          <a:latin typeface="Corbel" panose="020B0503020204020204" pitchFamily="34" charset="0"/>
                        </a:rPr>
                        <a:t>BrailleTouch</a:t>
                      </a:r>
                      <a:r>
                        <a:rPr lang="en-CA" altLang="zh-CN" sz="2800" dirty="0">
                          <a:latin typeface="Corbel" panose="020B0503020204020204" pitchFamily="34" charset="0"/>
                        </a:rPr>
                        <a:t> (Chorded typing)</a:t>
                      </a:r>
                      <a:endParaRPr lang="zh-CN" altLang="en-US" sz="2800" dirty="0">
                        <a:latin typeface="Corbel" panose="020B0503020204020204" pitchFamily="34" charset="0"/>
                      </a:endParaRPr>
                    </a:p>
                  </a:txBody>
                  <a:tcPr/>
                </a:tc>
                <a:tc>
                  <a:txBody>
                    <a:bodyPr/>
                    <a:lstStyle/>
                    <a:p>
                      <a:pPr algn="ctr"/>
                      <a:r>
                        <a:rPr lang="en-CA" altLang="zh-CN" sz="2800" dirty="0">
                          <a:latin typeface="Corbel" panose="020B0503020204020204" pitchFamily="34" charset="0"/>
                        </a:rPr>
                        <a:t>20.09</a:t>
                      </a:r>
                      <a:endParaRPr lang="zh-CN" altLang="en-US" sz="2800" dirty="0">
                        <a:latin typeface="Corbel" panose="020B0503020204020204" pitchFamily="34" charset="0"/>
                      </a:endParaRPr>
                    </a:p>
                  </a:txBody>
                  <a:tcPr/>
                </a:tc>
                <a:tc>
                  <a:txBody>
                    <a:bodyPr/>
                    <a:lstStyle/>
                    <a:p>
                      <a:pPr algn="ctr"/>
                      <a:r>
                        <a:rPr lang="en-CA" altLang="zh-CN" sz="2800" dirty="0">
                          <a:latin typeface="Corbel" panose="020B0503020204020204" pitchFamily="34" charset="0"/>
                        </a:rPr>
                        <a:t>0.24</a:t>
                      </a:r>
                      <a:endParaRPr lang="zh-CN" altLang="en-US" sz="2800" dirty="0">
                        <a:latin typeface="Corbel" panose="020B0503020204020204" pitchFamily="34" charset="0"/>
                      </a:endParaRPr>
                    </a:p>
                  </a:txBody>
                  <a:tcPr/>
                </a:tc>
                <a:extLst>
                  <a:ext uri="{0D108BD9-81ED-4DB2-BD59-A6C34878D82A}">
                    <a16:rowId xmlns:a16="http://schemas.microsoft.com/office/drawing/2014/main" val="2216604623"/>
                  </a:ext>
                </a:extLst>
              </a:tr>
              <a:tr h="586560">
                <a:tc>
                  <a:txBody>
                    <a:bodyPr/>
                    <a:lstStyle/>
                    <a:p>
                      <a:r>
                        <a:rPr lang="en-US" altLang="zh-CN" sz="2800" dirty="0" err="1">
                          <a:latin typeface="Corbel" panose="020B0503020204020204" pitchFamily="34" charset="0"/>
                        </a:rPr>
                        <a:t>MoonTouch</a:t>
                      </a:r>
                      <a:r>
                        <a:rPr lang="en-US" altLang="zh-CN" sz="2800" dirty="0">
                          <a:latin typeface="Corbel" panose="020B0503020204020204" pitchFamily="34" charset="0"/>
                        </a:rPr>
                        <a:t> (Gesture)</a:t>
                      </a:r>
                      <a:endParaRPr lang="zh-CN" altLang="en-US" sz="2800" dirty="0">
                        <a:latin typeface="Corbel" panose="020B0503020204020204" pitchFamily="34" charset="0"/>
                      </a:endParaRPr>
                    </a:p>
                  </a:txBody>
                  <a:tcPr/>
                </a:tc>
                <a:tc>
                  <a:txBody>
                    <a:bodyPr/>
                    <a:lstStyle/>
                    <a:p>
                      <a:pPr algn="ctr"/>
                      <a:r>
                        <a:rPr lang="en-US" altLang="zh-CN" sz="2800" dirty="0">
                          <a:latin typeface="Corbel" panose="020B0503020204020204" pitchFamily="34" charset="0"/>
                        </a:rPr>
                        <a:t>10.14</a:t>
                      </a:r>
                      <a:endParaRPr lang="zh-CN" altLang="en-US" sz="2800" dirty="0">
                        <a:latin typeface="Corbel" panose="020B0503020204020204" pitchFamily="34" charset="0"/>
                      </a:endParaRPr>
                    </a:p>
                  </a:txBody>
                  <a:tcPr/>
                </a:tc>
                <a:tc>
                  <a:txBody>
                    <a:bodyPr/>
                    <a:lstStyle/>
                    <a:p>
                      <a:pPr algn="ctr"/>
                      <a:r>
                        <a:rPr lang="en-US" altLang="zh-CN" sz="2800" dirty="0">
                          <a:latin typeface="Corbel" panose="020B0503020204020204" pitchFamily="34" charset="0"/>
                        </a:rPr>
                        <a:t>N/A</a:t>
                      </a:r>
                      <a:endParaRPr lang="zh-CN" altLang="en-US" sz="2800" dirty="0">
                        <a:latin typeface="Corbel" panose="020B0503020204020204" pitchFamily="34" charset="0"/>
                      </a:endParaRPr>
                    </a:p>
                  </a:txBody>
                  <a:tcPr/>
                </a:tc>
                <a:extLst>
                  <a:ext uri="{0D108BD9-81ED-4DB2-BD59-A6C34878D82A}">
                    <a16:rowId xmlns:a16="http://schemas.microsoft.com/office/drawing/2014/main" val="627013257"/>
                  </a:ext>
                </a:extLst>
              </a:tr>
              <a:tr h="2765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aseline="0" dirty="0">
                          <a:solidFill>
                            <a:srgbClr val="FF0000"/>
                          </a:solidFill>
                          <a:effectLst/>
                          <a:latin typeface="Corbel" panose="020B0503020204020204" pitchFamily="34" charset="0"/>
                        </a:rPr>
                        <a:t>BrailleSketch </a:t>
                      </a:r>
                      <a:r>
                        <a:rPr lang="en-US" sz="2800" baseline="0" dirty="0">
                          <a:solidFill>
                            <a:schemeClr val="tx1"/>
                          </a:solidFill>
                          <a:effectLst/>
                          <a:latin typeface="Corbel" panose="020B0503020204020204" pitchFamily="34" charset="0"/>
                        </a:rPr>
                        <a:t>(Gesture)</a:t>
                      </a:r>
                      <a:endParaRPr lang="en-CA" sz="2800" baseline="0" dirty="0">
                        <a:solidFill>
                          <a:schemeClr val="tx1"/>
                        </a:solidFill>
                        <a:effectLst/>
                        <a:latin typeface="Corbel" panose="020B0503020204020204" pitchFamily="34" charset="0"/>
                        <a:ea typeface="SimSun" panose="02010600030101010101" pitchFamily="2" charset="-122"/>
                      </a:endParaRPr>
                    </a:p>
                  </a:txBody>
                  <a:tcPr/>
                </a:tc>
                <a:tc>
                  <a:txBody>
                    <a:bodyPr/>
                    <a:lstStyle/>
                    <a:p>
                      <a:pPr algn="ctr"/>
                      <a:r>
                        <a:rPr lang="en-CA" altLang="zh-CN" sz="2800" dirty="0">
                          <a:latin typeface="Corbel" panose="020B0503020204020204" pitchFamily="34" charset="0"/>
                        </a:rPr>
                        <a:t>14.53</a:t>
                      </a:r>
                      <a:endParaRPr lang="zh-CN" altLang="en-US" sz="2800" dirty="0">
                        <a:latin typeface="Corbel" panose="020B0503020204020204" pitchFamily="34" charset="0"/>
                      </a:endParaRPr>
                    </a:p>
                  </a:txBody>
                  <a:tcPr/>
                </a:tc>
                <a:tc>
                  <a:txBody>
                    <a:bodyPr/>
                    <a:lstStyle/>
                    <a:p>
                      <a:pPr algn="ctr"/>
                      <a:r>
                        <a:rPr lang="en-CA" altLang="zh-CN" sz="2800" dirty="0">
                          <a:latin typeface="Corbel" panose="020B0503020204020204" pitchFamily="34" charset="0"/>
                        </a:rPr>
                        <a:t>0.11</a:t>
                      </a:r>
                    </a:p>
                  </a:txBody>
                  <a:tcPr/>
                </a:tc>
                <a:extLst>
                  <a:ext uri="{0D108BD9-81ED-4DB2-BD59-A6C34878D82A}">
                    <a16:rowId xmlns:a16="http://schemas.microsoft.com/office/drawing/2014/main" val="2576393052"/>
                  </a:ext>
                </a:extLst>
              </a:tr>
            </a:tbl>
          </a:graphicData>
        </a:graphic>
      </p:graphicFrame>
    </p:spTree>
    <p:extLst>
      <p:ext uri="{BB962C8B-B14F-4D97-AF65-F5344CB8AC3E}">
        <p14:creationId xmlns:p14="http://schemas.microsoft.com/office/powerpoint/2010/main" val="2250730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error rate </a:t>
            </a:r>
          </a:p>
        </p:txBody>
      </p:sp>
      <p:sp>
        <p:nvSpPr>
          <p:cNvPr id="3" name="Content Placeholder 2"/>
          <p:cNvSpPr>
            <a:spLocks noGrp="1"/>
          </p:cNvSpPr>
          <p:nvPr>
            <p:ph idx="1"/>
          </p:nvPr>
        </p:nvSpPr>
        <p:spPr/>
        <p:txBody>
          <a:bodyPr/>
          <a:lstStyle/>
          <a:p>
            <a:r>
              <a:rPr lang="en-US" altLang="zh-CN" dirty="0"/>
              <a:t>Average total error rate after the last session: 0.11</a:t>
            </a:r>
          </a:p>
          <a:p>
            <a:pPr marL="457200" indent="-225425">
              <a:buFont typeface="Arial" panose="020B0604020202020204" pitchFamily="34" charset="0"/>
              <a:buChar char="•"/>
            </a:pPr>
            <a:r>
              <a:rPr lang="en-US" altLang="zh-CN" dirty="0"/>
              <a:t>Corrected error rate: 0.079</a:t>
            </a:r>
          </a:p>
          <a:p>
            <a:pPr marL="457200" indent="-225425">
              <a:buFont typeface="Arial" panose="020B0604020202020204" pitchFamily="34" charset="0"/>
              <a:buChar char="•"/>
            </a:pPr>
            <a:r>
              <a:rPr lang="en-US" altLang="zh-CN" dirty="0"/>
              <a:t>Uncorrected error rate: 0.03</a:t>
            </a:r>
          </a:p>
          <a:p>
            <a:endParaRPr lang="en-US" altLang="zh-CN" dirty="0"/>
          </a:p>
          <a:p>
            <a:endParaRPr lang="en-US" altLang="zh-CN" dirty="0"/>
          </a:p>
          <a:p>
            <a:endParaRPr lang="en-US" altLang="zh-CN" dirty="0"/>
          </a:p>
          <a:p>
            <a:endParaRPr lang="en-US" altLang="zh-CN" dirty="0"/>
          </a:p>
        </p:txBody>
      </p:sp>
      <p:sp>
        <p:nvSpPr>
          <p:cNvPr id="4" name="Rectangle 3"/>
          <p:cNvSpPr/>
          <p:nvPr/>
        </p:nvSpPr>
        <p:spPr>
          <a:xfrm>
            <a:off x="6127844" y="4121624"/>
            <a:ext cx="5377219" cy="205533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Corbel" panose="020B0503020204020204" pitchFamily="34" charset="0"/>
              </a:rPr>
              <a:t>High error rate</a:t>
            </a:r>
          </a:p>
          <a:p>
            <a:pPr algn="ctr">
              <a:spcBef>
                <a:spcPts val="1200"/>
              </a:spcBef>
            </a:pPr>
            <a:r>
              <a:rPr lang="en-US" sz="3600" b="1" dirty="0">
                <a:solidFill>
                  <a:schemeClr val="bg1"/>
                </a:solidFill>
                <a:latin typeface="Corbel" panose="020B0503020204020204" pitchFamily="34" charset="0"/>
              </a:rPr>
              <a:t>An error occurred for</a:t>
            </a:r>
            <a:br>
              <a:rPr lang="en-US" sz="3600" b="1" dirty="0">
                <a:solidFill>
                  <a:schemeClr val="bg1"/>
                </a:solidFill>
                <a:latin typeface="Corbel" panose="020B0503020204020204" pitchFamily="34" charset="0"/>
              </a:rPr>
            </a:br>
            <a:r>
              <a:rPr lang="en-US" sz="3600" b="1" dirty="0">
                <a:solidFill>
                  <a:schemeClr val="bg1"/>
                </a:solidFill>
                <a:latin typeface="Corbel" panose="020B0503020204020204" pitchFamily="34" charset="0"/>
              </a:rPr>
              <a:t>~1 out of every 10 input</a:t>
            </a:r>
          </a:p>
        </p:txBody>
      </p:sp>
    </p:spTree>
    <p:extLst>
      <p:ext uri="{BB962C8B-B14F-4D97-AF65-F5344CB8AC3E}">
        <p14:creationId xmlns:p14="http://schemas.microsoft.com/office/powerpoint/2010/main" val="2714807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error rate </a:t>
            </a:r>
          </a:p>
        </p:txBody>
      </p:sp>
      <p:sp>
        <p:nvSpPr>
          <p:cNvPr id="3" name="Content Placeholder 2"/>
          <p:cNvSpPr>
            <a:spLocks noGrp="1"/>
          </p:cNvSpPr>
          <p:nvPr>
            <p:ph idx="1"/>
          </p:nvPr>
        </p:nvSpPr>
        <p:spPr/>
        <p:txBody>
          <a:bodyPr/>
          <a:lstStyle/>
          <a:p>
            <a:r>
              <a:rPr lang="en-US" altLang="zh-CN" dirty="0"/>
              <a:t>Average total error rate after the last session: 0.11</a:t>
            </a:r>
          </a:p>
          <a:p>
            <a:pPr marL="457200" indent="-225425">
              <a:buFont typeface="Arial" panose="020B0604020202020204" pitchFamily="34" charset="0"/>
              <a:buChar char="•"/>
            </a:pPr>
            <a:r>
              <a:rPr lang="en-US" altLang="zh-CN" dirty="0"/>
              <a:t>Corrected error rate: 0.079</a:t>
            </a:r>
          </a:p>
          <a:p>
            <a:pPr marL="457200" indent="-225425">
              <a:buFont typeface="Arial" panose="020B0604020202020204" pitchFamily="34" charset="0"/>
              <a:buChar char="•"/>
            </a:pPr>
            <a:r>
              <a:rPr lang="en-US" altLang="zh-CN" dirty="0"/>
              <a:t>Uncorrected error rate: 0.03</a:t>
            </a:r>
          </a:p>
          <a:p>
            <a:pPr>
              <a:spcBef>
                <a:spcPts val="1800"/>
              </a:spcBef>
            </a:pPr>
            <a:r>
              <a:rPr lang="en-US" altLang="zh-CN" dirty="0"/>
              <a:t>Primary causes of high error rate:</a:t>
            </a:r>
          </a:p>
          <a:p>
            <a:pPr marL="457200" indent="-225425">
              <a:buFont typeface="Arial" panose="020B0604020202020204" pitchFamily="34" charset="0"/>
              <a:buChar char="•"/>
            </a:pPr>
            <a:r>
              <a:rPr lang="en-US" altLang="zh-CN" dirty="0"/>
              <a:t>Ineffective audio feedback</a:t>
            </a:r>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361117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entry on touchscreen phones</a:t>
            </a:r>
          </a:p>
        </p:txBody>
      </p:sp>
      <p:sp>
        <p:nvSpPr>
          <p:cNvPr id="3" name="Content Placeholder 2"/>
          <p:cNvSpPr>
            <a:spLocks noGrp="1"/>
          </p:cNvSpPr>
          <p:nvPr>
            <p:ph idx="1"/>
          </p:nvPr>
        </p:nvSpPr>
        <p:spPr/>
        <p:txBody>
          <a:bodyPr>
            <a:normAutofit/>
          </a:bodyPr>
          <a:lstStyle/>
          <a:p>
            <a:r>
              <a:rPr lang="en-US" sz="3200" dirty="0"/>
              <a:t>Common input method:</a:t>
            </a:r>
            <a:br>
              <a:rPr lang="en-US" sz="3200" dirty="0"/>
            </a:br>
            <a:r>
              <a:rPr lang="en-US" sz="3200" dirty="0"/>
              <a:t>soft onscreen keyboard</a:t>
            </a:r>
          </a:p>
          <a:p>
            <a:endParaRPr lang="en-US" sz="3200" dirty="0"/>
          </a:p>
          <a:p>
            <a:endParaRPr lang="en-US" sz="3200" dirty="0"/>
          </a:p>
        </p:txBody>
      </p:sp>
      <p:pic>
        <p:nvPicPr>
          <p:cNvPr id="4" name="Picture 3" descr="A hand holding a cell phone&#10;&#10;Description generated with high confidence">
            <a:extLst>
              <a:ext uri="{FF2B5EF4-FFF2-40B4-BE49-F238E27FC236}">
                <a16:creationId xmlns:a16="http://schemas.microsoft.com/office/drawing/2014/main" id="{F65F9C14-EE15-407A-965D-57C2069CB3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216" y="2251881"/>
            <a:ext cx="5765584" cy="3925082"/>
          </a:xfrm>
          <a:prstGeom prst="rect">
            <a:avLst/>
          </a:prstGeom>
        </p:spPr>
      </p:pic>
    </p:spTree>
    <p:extLst>
      <p:ext uri="{BB962C8B-B14F-4D97-AF65-F5344CB8AC3E}">
        <p14:creationId xmlns:p14="http://schemas.microsoft.com/office/powerpoint/2010/main" val="2031058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error rate </a:t>
            </a:r>
          </a:p>
        </p:txBody>
      </p:sp>
      <p:sp>
        <p:nvSpPr>
          <p:cNvPr id="3" name="Content Placeholder 2"/>
          <p:cNvSpPr>
            <a:spLocks noGrp="1"/>
          </p:cNvSpPr>
          <p:nvPr>
            <p:ph idx="1"/>
          </p:nvPr>
        </p:nvSpPr>
        <p:spPr/>
        <p:txBody>
          <a:bodyPr/>
          <a:lstStyle/>
          <a:p>
            <a:r>
              <a:rPr lang="en-US" altLang="zh-CN" dirty="0"/>
              <a:t>Average total error rate after the last session: 0.11</a:t>
            </a:r>
          </a:p>
          <a:p>
            <a:pPr marL="457200" indent="-225425">
              <a:buFont typeface="Arial" panose="020B0604020202020204" pitchFamily="34" charset="0"/>
              <a:buChar char="•"/>
            </a:pPr>
            <a:r>
              <a:rPr lang="en-US" altLang="zh-CN" dirty="0"/>
              <a:t>Corrected error rate: 0.079</a:t>
            </a:r>
          </a:p>
          <a:p>
            <a:pPr marL="457200" indent="-225425">
              <a:buFont typeface="Arial" panose="020B0604020202020204" pitchFamily="34" charset="0"/>
              <a:buChar char="•"/>
            </a:pPr>
            <a:r>
              <a:rPr lang="en-US" altLang="zh-CN" dirty="0"/>
              <a:t>Uncorrected error rate: 0.03</a:t>
            </a:r>
          </a:p>
          <a:p>
            <a:pPr>
              <a:spcBef>
                <a:spcPts val="1800"/>
              </a:spcBef>
            </a:pPr>
            <a:r>
              <a:rPr lang="en-US" altLang="zh-CN" dirty="0"/>
              <a:t>Primary causes of high error rate:</a:t>
            </a:r>
          </a:p>
          <a:p>
            <a:pPr marL="457200" indent="-225425">
              <a:buFont typeface="Arial" panose="020B0604020202020204" pitchFamily="34" charset="0"/>
              <a:buChar char="•"/>
            </a:pPr>
            <a:r>
              <a:rPr lang="en-US" altLang="zh-CN" dirty="0"/>
              <a:t>Ineffective audio feedback</a:t>
            </a:r>
          </a:p>
          <a:p>
            <a:pPr marL="457200" indent="-225425">
              <a:buFont typeface="Arial" panose="020B0604020202020204" pitchFamily="34" charset="0"/>
              <a:buChar char="•"/>
            </a:pPr>
            <a:r>
              <a:rPr lang="en-US" altLang="zh-CN" dirty="0"/>
              <a:t>System often confused some letters</a:t>
            </a:r>
          </a:p>
          <a:p>
            <a:endParaRPr lang="en-US" altLang="zh-CN" dirty="0"/>
          </a:p>
          <a:p>
            <a:endParaRPr lang="en-US" altLang="zh-CN" dirty="0"/>
          </a:p>
          <a:p>
            <a:endParaRPr lang="en-US" altLang="zh-CN" dirty="0"/>
          </a:p>
        </p:txBody>
      </p:sp>
      <p:pic>
        <p:nvPicPr>
          <p:cNvPr id="4" name="Picture 3">
            <a:extLst>
              <a:ext uri="{FF2B5EF4-FFF2-40B4-BE49-F238E27FC236}">
                <a16:creationId xmlns:a16="http://schemas.microsoft.com/office/drawing/2014/main" id="{C247E16D-9AFA-47EC-9387-4B8C2CAD02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85" r="2462"/>
          <a:stretch/>
        </p:blipFill>
        <p:spPr bwMode="auto">
          <a:xfrm>
            <a:off x="5008541" y="4841417"/>
            <a:ext cx="6345259" cy="1800764"/>
          </a:xfrm>
          <a:prstGeom prst="rect">
            <a:avLst/>
          </a:prstGeom>
          <a:noFill/>
          <a:ln>
            <a:noFill/>
          </a:ln>
          <a:extLst>
            <a:ext uri="{53640926-AAD7-44D8-BBD7-CCE9431645EC}">
              <a14:shadowObscured xmlns:a14="http://schemas.microsoft.com/office/drawing/2010/main"/>
            </a:ext>
          </a:extLst>
        </p:spPr>
      </p:pic>
      <p:sp>
        <p:nvSpPr>
          <p:cNvPr id="5" name="TextBox 4"/>
          <p:cNvSpPr txBox="1"/>
          <p:nvPr/>
        </p:nvSpPr>
        <p:spPr>
          <a:xfrm>
            <a:off x="563098" y="5246525"/>
            <a:ext cx="4256294" cy="707886"/>
          </a:xfrm>
          <a:prstGeom prst="rect">
            <a:avLst/>
          </a:prstGeom>
          <a:solidFill>
            <a:srgbClr val="C00000"/>
          </a:solidFill>
        </p:spPr>
        <p:txBody>
          <a:bodyPr wrap="none" rtlCol="0">
            <a:spAutoFit/>
          </a:bodyPr>
          <a:lstStyle/>
          <a:p>
            <a:pPr algn="ctr"/>
            <a:r>
              <a:rPr lang="en-US" sz="2000" b="1" dirty="0">
                <a:solidFill>
                  <a:schemeClr val="bg1"/>
                </a:solidFill>
                <a:latin typeface="Corbel" panose="020B0503020204020204" pitchFamily="34" charset="0"/>
              </a:rPr>
              <a:t>A selected dot was not in the correct </a:t>
            </a:r>
            <a:br>
              <a:rPr lang="en-US" sz="2000" b="1"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direction from the previous dot</a:t>
            </a:r>
          </a:p>
        </p:txBody>
      </p:sp>
      <p:sp>
        <p:nvSpPr>
          <p:cNvPr id="6" name="TextBox 5"/>
          <p:cNvSpPr txBox="1"/>
          <p:nvPr/>
        </p:nvSpPr>
        <p:spPr>
          <a:xfrm>
            <a:off x="7082418" y="3934426"/>
            <a:ext cx="2032929" cy="707886"/>
          </a:xfrm>
          <a:prstGeom prst="rect">
            <a:avLst/>
          </a:prstGeom>
          <a:solidFill>
            <a:srgbClr val="C00000"/>
          </a:solidFill>
        </p:spPr>
        <p:txBody>
          <a:bodyPr wrap="none" rtlCol="0">
            <a:spAutoFit/>
          </a:bodyPr>
          <a:lstStyle/>
          <a:p>
            <a:pPr algn="ctr"/>
            <a:r>
              <a:rPr lang="en-US" sz="2000" b="1" dirty="0">
                <a:solidFill>
                  <a:schemeClr val="bg1"/>
                </a:solidFill>
                <a:latin typeface="Corbel" panose="020B0503020204020204" pitchFamily="34" charset="0"/>
              </a:rPr>
              <a:t>An intended dot </a:t>
            </a:r>
            <a:br>
              <a:rPr lang="en-US" sz="2000" b="1"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was missed</a:t>
            </a:r>
          </a:p>
        </p:txBody>
      </p:sp>
      <p:sp>
        <p:nvSpPr>
          <p:cNvPr id="7" name="TextBox 6"/>
          <p:cNvSpPr txBox="1"/>
          <p:nvPr/>
        </p:nvSpPr>
        <p:spPr>
          <a:xfrm>
            <a:off x="9315480" y="3469208"/>
            <a:ext cx="2087431" cy="1323439"/>
          </a:xfrm>
          <a:prstGeom prst="rect">
            <a:avLst/>
          </a:prstGeom>
          <a:solidFill>
            <a:srgbClr val="C00000"/>
          </a:solidFill>
        </p:spPr>
        <p:txBody>
          <a:bodyPr wrap="none" rtlCol="0">
            <a:spAutoFit/>
          </a:bodyPr>
          <a:lstStyle/>
          <a:p>
            <a:pPr algn="ctr"/>
            <a:r>
              <a:rPr lang="en-US" sz="2000" b="1" dirty="0">
                <a:solidFill>
                  <a:schemeClr val="bg1"/>
                </a:solidFill>
                <a:latin typeface="Corbel" panose="020B0503020204020204" pitchFamily="34" charset="0"/>
              </a:rPr>
              <a:t>The length of the</a:t>
            </a:r>
            <a:br>
              <a:rPr lang="en-US" sz="2000" b="1"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gesture did not</a:t>
            </a:r>
            <a:br>
              <a:rPr lang="en-US" sz="2000" b="1"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match what was</a:t>
            </a:r>
            <a:br>
              <a:rPr lang="en-US" sz="2000" b="1" dirty="0">
                <a:solidFill>
                  <a:schemeClr val="bg1"/>
                </a:solidFill>
                <a:latin typeface="Corbel" panose="020B0503020204020204" pitchFamily="34" charset="0"/>
              </a:rPr>
            </a:br>
            <a:r>
              <a:rPr lang="en-US" sz="2000" b="1" dirty="0">
                <a:solidFill>
                  <a:schemeClr val="bg1"/>
                </a:solidFill>
                <a:latin typeface="Corbel" panose="020B0503020204020204" pitchFamily="34" charset="0"/>
              </a:rPr>
              <a:t>intended</a:t>
            </a:r>
          </a:p>
        </p:txBody>
      </p:sp>
    </p:spTree>
    <p:extLst>
      <p:ext uri="{BB962C8B-B14F-4D97-AF65-F5344CB8AC3E}">
        <p14:creationId xmlns:p14="http://schemas.microsoft.com/office/powerpoint/2010/main" val="273667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input speed</a:t>
            </a:r>
          </a:p>
        </p:txBody>
      </p:sp>
      <p:sp>
        <p:nvSpPr>
          <p:cNvPr id="3" name="Content Placeholder 2"/>
          <p:cNvSpPr>
            <a:spLocks noGrp="1"/>
          </p:cNvSpPr>
          <p:nvPr>
            <p:ph idx="1"/>
          </p:nvPr>
        </p:nvSpPr>
        <p:spPr/>
        <p:txBody>
          <a:bodyPr/>
          <a:lstStyle/>
          <a:p>
            <a:r>
              <a:rPr lang="en-US" dirty="0"/>
              <a:t>Simple linear regression model of potential input speed after a few additional sessions</a:t>
            </a:r>
          </a:p>
        </p:txBody>
      </p:sp>
      <p:grpSp>
        <p:nvGrpSpPr>
          <p:cNvPr id="15" name="Group 14"/>
          <p:cNvGrpSpPr/>
          <p:nvPr/>
        </p:nvGrpSpPr>
        <p:grpSpPr>
          <a:xfrm>
            <a:off x="2795037" y="2579909"/>
            <a:ext cx="4023953" cy="3803057"/>
            <a:chOff x="3785726" y="2918463"/>
            <a:chExt cx="4023953" cy="3803057"/>
          </a:xfrm>
        </p:grpSpPr>
        <p:pic>
          <p:nvPicPr>
            <p:cNvPr id="4" name="Picture 3">
              <a:extLst>
                <a:ext uri="{FF2B5EF4-FFF2-40B4-BE49-F238E27FC236}">
                  <a16:creationId xmlns:a16="http://schemas.microsoft.com/office/drawing/2014/main" id="{3AB81A5A-476D-49D4-9EEA-255B7C13E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453" y="3355263"/>
              <a:ext cx="3815091" cy="3366257"/>
            </a:xfrm>
            <a:prstGeom prst="rect">
              <a:avLst/>
            </a:prstGeom>
          </p:spPr>
        </p:pic>
        <p:sp>
          <p:nvSpPr>
            <p:cNvPr id="5" name="TextBox 4">
              <a:extLst>
                <a:ext uri="{FF2B5EF4-FFF2-40B4-BE49-F238E27FC236}">
                  <a16:creationId xmlns:a16="http://schemas.microsoft.com/office/drawing/2014/main" id="{34706DBF-F75B-4D04-9FA2-8F39D9BE51D4}"/>
                </a:ext>
              </a:extLst>
            </p:cNvPr>
            <p:cNvSpPr txBox="1"/>
            <p:nvPr/>
          </p:nvSpPr>
          <p:spPr>
            <a:xfrm>
              <a:off x="4692504" y="2918463"/>
              <a:ext cx="2264988" cy="369332"/>
            </a:xfrm>
            <a:prstGeom prst="rect">
              <a:avLst/>
            </a:prstGeom>
            <a:noFill/>
          </p:spPr>
          <p:txBody>
            <a:bodyPr wrap="square" rtlCol="0">
              <a:spAutoFit/>
            </a:bodyPr>
            <a:lstStyle/>
            <a:p>
              <a:r>
                <a:rPr lang="en-US" altLang="zh-CN" b="1" dirty="0"/>
                <a:t>15-minute free typing</a:t>
              </a:r>
              <a:endParaRPr lang="zh-CN" altLang="en-US" b="1" dirty="0"/>
            </a:p>
          </p:txBody>
        </p:sp>
        <p:sp>
          <p:nvSpPr>
            <p:cNvPr id="9" name="TextBox 8"/>
            <p:cNvSpPr txBox="1"/>
            <p:nvPr/>
          </p:nvSpPr>
          <p:spPr>
            <a:xfrm>
              <a:off x="6690462" y="4168671"/>
              <a:ext cx="1119217" cy="830997"/>
            </a:xfrm>
            <a:prstGeom prst="rect">
              <a:avLst/>
            </a:prstGeom>
            <a:solidFill>
              <a:srgbClr val="C00000"/>
            </a:solidFill>
          </p:spPr>
          <p:txBody>
            <a:bodyPr wrap="none" rtlCol="0">
              <a:spAutoFit/>
            </a:bodyPr>
            <a:lstStyle/>
            <a:p>
              <a:pPr marL="231775" indent="-231775"/>
              <a:r>
                <a:rPr lang="en-US" sz="1600" b="1" dirty="0">
                  <a:solidFill>
                    <a:schemeClr val="bg1"/>
                  </a:solidFill>
                </a:rPr>
                <a:t>~13 WPM</a:t>
              </a:r>
              <a:br>
                <a:rPr lang="en-US" sz="1600" b="1" dirty="0">
                  <a:solidFill>
                    <a:schemeClr val="bg1"/>
                  </a:solidFill>
                </a:rPr>
              </a:br>
              <a:r>
                <a:rPr lang="en-US" sz="1600" b="1" dirty="0">
                  <a:solidFill>
                    <a:schemeClr val="bg1"/>
                  </a:solidFill>
                </a:rPr>
                <a:t>after 8</a:t>
              </a:r>
              <a:br>
                <a:rPr lang="en-US" sz="1600" b="1" dirty="0">
                  <a:solidFill>
                    <a:schemeClr val="bg1"/>
                  </a:solidFill>
                </a:rPr>
              </a:br>
              <a:r>
                <a:rPr lang="en-US" sz="1600" b="1" dirty="0">
                  <a:solidFill>
                    <a:schemeClr val="bg1"/>
                  </a:solidFill>
                </a:rPr>
                <a:t>sessions</a:t>
              </a:r>
            </a:p>
          </p:txBody>
        </p:sp>
        <p:sp>
          <p:nvSpPr>
            <p:cNvPr id="11" name="TextBox 10"/>
            <p:cNvSpPr txBox="1"/>
            <p:nvPr/>
          </p:nvSpPr>
          <p:spPr>
            <a:xfrm>
              <a:off x="3785726" y="3568110"/>
              <a:ext cx="400110" cy="1753044"/>
            </a:xfrm>
            <a:prstGeom prst="rect">
              <a:avLst/>
            </a:prstGeom>
            <a:solidFill>
              <a:schemeClr val="bg1"/>
            </a:solidFill>
          </p:spPr>
          <p:txBody>
            <a:bodyPr vert="vert270" wrap="none" rtlCol="0">
              <a:spAutoFit/>
            </a:bodyPr>
            <a:lstStyle/>
            <a:p>
              <a:r>
                <a:rPr lang="en-US" sz="1400" dirty="0">
                  <a:latin typeface="Helvetica" panose="020B0604020202030204" pitchFamily="34" charset="0"/>
                </a:rPr>
                <a:t>  Speed (wpm)          </a:t>
              </a:r>
            </a:p>
          </p:txBody>
        </p:sp>
        <p:sp>
          <p:nvSpPr>
            <p:cNvPr id="13" name="Rectangle 12"/>
            <p:cNvSpPr/>
            <p:nvPr/>
          </p:nvSpPr>
          <p:spPr>
            <a:xfrm>
              <a:off x="5591132" y="3484968"/>
              <a:ext cx="1787669" cy="276999"/>
            </a:xfrm>
            <a:prstGeom prst="rect">
              <a:avLst/>
            </a:prstGeom>
          </p:spPr>
          <p:txBody>
            <a:bodyPr wrap="none">
              <a:spAutoFit/>
            </a:bodyPr>
            <a:lstStyle/>
            <a:p>
              <a:r>
                <a:rPr lang="en-US" altLang="zh-CN" sz="1200" dirty="0"/>
                <a:t>R^2 = 0.96670659503614</a:t>
              </a:r>
            </a:p>
          </p:txBody>
        </p:sp>
      </p:grpSp>
      <p:grpSp>
        <p:nvGrpSpPr>
          <p:cNvPr id="18" name="Group 17"/>
          <p:cNvGrpSpPr/>
          <p:nvPr/>
        </p:nvGrpSpPr>
        <p:grpSpPr>
          <a:xfrm>
            <a:off x="7316823" y="2579909"/>
            <a:ext cx="3952814" cy="4036631"/>
            <a:chOff x="8024619" y="2916307"/>
            <a:chExt cx="3952814" cy="4036631"/>
          </a:xfrm>
        </p:grpSpPr>
        <p:pic>
          <p:nvPicPr>
            <p:cNvPr id="6" name="Picture 5" descr="A picture containing indoor&#10;&#10;Description generated with high confidence">
              <a:extLst>
                <a:ext uri="{FF2B5EF4-FFF2-40B4-BE49-F238E27FC236}">
                  <a16:creationId xmlns:a16="http://schemas.microsoft.com/office/drawing/2014/main" id="{173EB7A4-0031-495E-A942-CD12B6EAF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050" y="3364691"/>
              <a:ext cx="3700462" cy="3493309"/>
            </a:xfrm>
            <a:prstGeom prst="rect">
              <a:avLst/>
            </a:prstGeom>
          </p:spPr>
        </p:pic>
        <p:sp>
          <p:nvSpPr>
            <p:cNvPr id="7" name="TextBox 6">
              <a:extLst>
                <a:ext uri="{FF2B5EF4-FFF2-40B4-BE49-F238E27FC236}">
                  <a16:creationId xmlns:a16="http://schemas.microsoft.com/office/drawing/2014/main" id="{34706DBF-F75B-4D04-9FA2-8F39D9BE51D4}"/>
                </a:ext>
              </a:extLst>
            </p:cNvPr>
            <p:cNvSpPr txBox="1"/>
            <p:nvPr/>
          </p:nvSpPr>
          <p:spPr>
            <a:xfrm>
              <a:off x="8983264" y="2916307"/>
              <a:ext cx="2264988" cy="377265"/>
            </a:xfrm>
            <a:prstGeom prst="rect">
              <a:avLst/>
            </a:prstGeom>
            <a:noFill/>
          </p:spPr>
          <p:txBody>
            <a:bodyPr wrap="square" rtlCol="0">
              <a:spAutoFit/>
            </a:bodyPr>
            <a:lstStyle/>
            <a:p>
              <a:r>
                <a:rPr lang="en-US" altLang="zh-CN" b="1" dirty="0"/>
                <a:t>3-phrase fast typing</a:t>
              </a:r>
              <a:endParaRPr lang="zh-CN" altLang="en-US" b="1" dirty="0"/>
            </a:p>
          </p:txBody>
        </p:sp>
        <p:sp>
          <p:nvSpPr>
            <p:cNvPr id="10" name="TextBox 9"/>
            <p:cNvSpPr txBox="1"/>
            <p:nvPr/>
          </p:nvSpPr>
          <p:spPr>
            <a:xfrm>
              <a:off x="10858216" y="4024598"/>
              <a:ext cx="1119217" cy="848846"/>
            </a:xfrm>
            <a:prstGeom prst="rect">
              <a:avLst/>
            </a:prstGeom>
            <a:solidFill>
              <a:srgbClr val="C00000"/>
            </a:solidFill>
          </p:spPr>
          <p:txBody>
            <a:bodyPr wrap="none" rtlCol="0">
              <a:spAutoFit/>
            </a:bodyPr>
            <a:lstStyle/>
            <a:p>
              <a:pPr marL="231775" indent="-231775"/>
              <a:r>
                <a:rPr lang="en-US" sz="1600" b="1" dirty="0">
                  <a:solidFill>
                    <a:schemeClr val="bg1"/>
                  </a:solidFill>
                </a:rPr>
                <a:t>~16 WPM</a:t>
              </a:r>
              <a:br>
                <a:rPr lang="en-US" sz="1600" b="1" dirty="0">
                  <a:solidFill>
                    <a:schemeClr val="bg1"/>
                  </a:solidFill>
                </a:rPr>
              </a:br>
              <a:r>
                <a:rPr lang="en-US" sz="1600" b="1" dirty="0">
                  <a:solidFill>
                    <a:schemeClr val="bg1"/>
                  </a:solidFill>
                </a:rPr>
                <a:t>after 8 </a:t>
              </a:r>
              <a:br>
                <a:rPr lang="en-US" sz="1600" b="1" dirty="0">
                  <a:solidFill>
                    <a:schemeClr val="bg1"/>
                  </a:solidFill>
                </a:rPr>
              </a:br>
              <a:r>
                <a:rPr lang="en-US" sz="1600" b="1" dirty="0">
                  <a:solidFill>
                    <a:schemeClr val="bg1"/>
                  </a:solidFill>
                </a:rPr>
                <a:t>sessions</a:t>
              </a:r>
            </a:p>
          </p:txBody>
        </p:sp>
        <p:sp>
          <p:nvSpPr>
            <p:cNvPr id="12" name="TextBox 11"/>
            <p:cNvSpPr txBox="1"/>
            <p:nvPr/>
          </p:nvSpPr>
          <p:spPr>
            <a:xfrm>
              <a:off x="8024619" y="3309601"/>
              <a:ext cx="400110" cy="2051203"/>
            </a:xfrm>
            <a:prstGeom prst="rect">
              <a:avLst/>
            </a:prstGeom>
            <a:solidFill>
              <a:schemeClr val="bg1"/>
            </a:solidFill>
          </p:spPr>
          <p:txBody>
            <a:bodyPr vert="vert270" wrap="none" rtlCol="0">
              <a:spAutoFit/>
            </a:bodyPr>
            <a:lstStyle/>
            <a:p>
              <a:r>
                <a:rPr lang="en-US" sz="1400" dirty="0">
                  <a:latin typeface="Helvetica" panose="020B0604020202030204" pitchFamily="34" charset="0"/>
                </a:rPr>
                <a:t>   Speed (wpm)               </a:t>
              </a:r>
            </a:p>
          </p:txBody>
        </p:sp>
        <p:sp>
          <p:nvSpPr>
            <p:cNvPr id="14" name="Rectangle 13"/>
            <p:cNvSpPr/>
            <p:nvPr/>
          </p:nvSpPr>
          <p:spPr>
            <a:xfrm>
              <a:off x="9348406" y="3497182"/>
              <a:ext cx="1878842" cy="282949"/>
            </a:xfrm>
            <a:prstGeom prst="rect">
              <a:avLst/>
            </a:prstGeom>
          </p:spPr>
          <p:txBody>
            <a:bodyPr wrap="square">
              <a:spAutoFit/>
            </a:bodyPr>
            <a:lstStyle/>
            <a:p>
              <a:r>
                <a:rPr lang="en-US" altLang="zh-CN" sz="1200" dirty="0"/>
                <a:t>R^2 = 0.946113121705542</a:t>
              </a:r>
              <a:endParaRPr lang="zh-CN" altLang="en-US" sz="1200" dirty="0"/>
            </a:p>
          </p:txBody>
        </p:sp>
        <p:sp>
          <p:nvSpPr>
            <p:cNvPr id="17" name="TextBox 16"/>
            <p:cNvSpPr txBox="1"/>
            <p:nvPr/>
          </p:nvSpPr>
          <p:spPr>
            <a:xfrm>
              <a:off x="9704427" y="6429718"/>
              <a:ext cx="822661" cy="523220"/>
            </a:xfrm>
            <a:prstGeom prst="rect">
              <a:avLst/>
            </a:prstGeom>
            <a:solidFill>
              <a:schemeClr val="bg1"/>
            </a:solidFill>
          </p:spPr>
          <p:txBody>
            <a:bodyPr vert="horz" wrap="none" rtlCol="0">
              <a:spAutoFit/>
            </a:bodyPr>
            <a:lstStyle/>
            <a:p>
              <a:r>
                <a:rPr lang="en-US" sz="1400" dirty="0">
                  <a:latin typeface="Helvetica" panose="020B0604020202030204" pitchFamily="34" charset="0"/>
                </a:rPr>
                <a:t>Session</a:t>
              </a:r>
            </a:p>
            <a:p>
              <a:endParaRPr lang="en-US" sz="1400" dirty="0">
                <a:latin typeface="Helvetica" panose="020B0604020202030204" pitchFamily="34" charset="0"/>
              </a:endParaRPr>
            </a:p>
          </p:txBody>
        </p:sp>
      </p:grpSp>
    </p:spTree>
    <p:extLst>
      <p:ext uri="{BB962C8B-B14F-4D97-AF65-F5344CB8AC3E}">
        <p14:creationId xmlns:p14="http://schemas.microsoft.com/office/powerpoint/2010/main" val="22691707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838199" y="1825625"/>
            <a:ext cx="8527869" cy="4351338"/>
          </a:xfrm>
        </p:spPr>
        <p:txBody>
          <a:bodyPr>
            <a:normAutofit/>
          </a:bodyPr>
          <a:lstStyle/>
          <a:p>
            <a:r>
              <a:rPr lang="en-US" sz="2400" dirty="0" err="1"/>
              <a:t>BrailleSketch</a:t>
            </a:r>
            <a:r>
              <a:rPr lang="en-US" sz="2400" dirty="0"/>
              <a:t>—a gesture-based input method which leverages the user’s knowledge of the Braille alphabet</a:t>
            </a:r>
          </a:p>
          <a:p>
            <a:pPr>
              <a:spcBef>
                <a:spcPts val="1800"/>
              </a:spcBef>
            </a:pPr>
            <a:r>
              <a:rPr lang="en-US" sz="2400" dirty="0"/>
              <a:t>Participants were able to input text at </a:t>
            </a:r>
            <a:r>
              <a:rPr lang="en-US" sz="2400" b="1" dirty="0">
                <a:solidFill>
                  <a:srgbClr val="FF0000"/>
                </a:solidFill>
              </a:rPr>
              <a:t>6.56 WPM</a:t>
            </a:r>
            <a:r>
              <a:rPr lang="en-US" sz="2400" dirty="0"/>
              <a:t> after only 1 typing session, and reached </a:t>
            </a:r>
            <a:r>
              <a:rPr lang="en-US" sz="2400" b="1" dirty="0">
                <a:solidFill>
                  <a:srgbClr val="FF0000"/>
                </a:solidFill>
              </a:rPr>
              <a:t>14.53 WPM </a:t>
            </a:r>
            <a:r>
              <a:rPr lang="en-US" sz="2400" dirty="0"/>
              <a:t>with an error rate of </a:t>
            </a:r>
            <a:r>
              <a:rPr lang="en-US" sz="2400" b="1" dirty="0">
                <a:solidFill>
                  <a:srgbClr val="FF0000"/>
                </a:solidFill>
              </a:rPr>
              <a:t>0.11</a:t>
            </a:r>
            <a:r>
              <a:rPr lang="en-US" sz="2400" dirty="0"/>
              <a:t> after only 5 sessions</a:t>
            </a:r>
          </a:p>
          <a:p>
            <a:pPr>
              <a:spcBef>
                <a:spcPts val="1800"/>
              </a:spcBef>
            </a:pPr>
            <a:r>
              <a:rPr lang="en-US" sz="2400" dirty="0"/>
              <a:t>Potential improvements:</a:t>
            </a:r>
          </a:p>
          <a:p>
            <a:pPr marL="457200" indent="-222250">
              <a:buFont typeface="Arial" panose="020B0604020202020204" pitchFamily="34" charset="0"/>
              <a:buChar char="•"/>
            </a:pPr>
            <a:r>
              <a:rPr lang="en-US" sz="2400" dirty="0"/>
              <a:t>Support better audio feedback</a:t>
            </a:r>
          </a:p>
          <a:p>
            <a:pPr marL="457200" indent="-222250">
              <a:buFont typeface="Arial" panose="020B0604020202020204" pitchFamily="34" charset="0"/>
              <a:buChar char="•"/>
            </a:pPr>
            <a:r>
              <a:rPr lang="en-US" sz="2400" dirty="0"/>
              <a:t>Handle commonly confused gestures</a:t>
            </a:r>
          </a:p>
        </p:txBody>
      </p:sp>
      <p:pic>
        <p:nvPicPr>
          <p:cNvPr id="5" name="Content Placeholder 3" descr="The figure shows two different ways of sketching the Braille code for letter &quot;P&quot;.">
            <a:extLst>
              <a:ext uri="{FF2B5EF4-FFF2-40B4-BE49-F238E27FC236}">
                <a16:creationId xmlns:a16="http://schemas.microsoft.com/office/drawing/2014/main" id="{E9E4B2E8-31B5-4DEE-9116-4995B5A5EFD1}"/>
              </a:ext>
            </a:extLst>
          </p:cNvPr>
          <p:cNvPicPr>
            <a:picLocks/>
          </p:cNvPicPr>
          <p:nvPr/>
        </p:nvPicPr>
        <p:blipFill rotWithShape="1">
          <a:blip r:embed="rId3" cstate="print">
            <a:extLst>
              <a:ext uri="{28A0092B-C50C-407E-A947-70E740481C1C}">
                <a14:useLocalDpi xmlns:a14="http://schemas.microsoft.com/office/drawing/2010/main" val="0"/>
              </a:ext>
            </a:extLst>
          </a:blip>
          <a:srcRect l="44738" b="25874"/>
          <a:stretch/>
        </p:blipFill>
        <p:spPr bwMode="auto">
          <a:xfrm>
            <a:off x="9330900" y="1883976"/>
            <a:ext cx="2483702" cy="2740275"/>
          </a:xfrm>
          <a:prstGeom prst="rect">
            <a:avLst/>
          </a:prstGeom>
          <a:noFill/>
          <a:extLst>
            <a:ext uri="{53640926-AAD7-44D8-BBD7-CCE9431645EC}">
              <a14:shadowObscured xmlns:a14="http://schemas.microsoft.com/office/drawing/2010/main"/>
            </a:ext>
          </a:extLst>
        </p:spPr>
      </p:pic>
      <p:sp>
        <p:nvSpPr>
          <p:cNvPr id="6" name="Rectangle 5"/>
          <p:cNvSpPr/>
          <p:nvPr/>
        </p:nvSpPr>
        <p:spPr>
          <a:xfrm>
            <a:off x="7179628" y="5026082"/>
            <a:ext cx="4634974" cy="155271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latin typeface="Corbel" panose="020B0503020204020204" pitchFamily="34" charset="0"/>
              </a:rPr>
              <a:t>THANK YOU!</a:t>
            </a:r>
          </a:p>
          <a:p>
            <a:pPr algn="ctr">
              <a:spcBef>
                <a:spcPts val="1200"/>
              </a:spcBef>
            </a:pPr>
            <a:r>
              <a:rPr lang="en-US" sz="2400" b="1" dirty="0">
                <a:solidFill>
                  <a:schemeClr val="bg1"/>
                </a:solidFill>
                <a:latin typeface="Corbel" panose="020B0503020204020204" pitchFamily="34" charset="0"/>
              </a:rPr>
              <a:t>For more information, contact: franklin.li@mail.utoronto.ca</a:t>
            </a:r>
          </a:p>
        </p:txBody>
      </p:sp>
    </p:spTree>
    <p:extLst>
      <p:ext uri="{BB962C8B-B14F-4D97-AF65-F5344CB8AC3E}">
        <p14:creationId xmlns:p14="http://schemas.microsoft.com/office/powerpoint/2010/main" val="2020158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entry on touchscreen phones</a:t>
            </a:r>
          </a:p>
        </p:txBody>
      </p:sp>
      <p:sp>
        <p:nvSpPr>
          <p:cNvPr id="3" name="Content Placeholder 2"/>
          <p:cNvSpPr>
            <a:spLocks noGrp="1"/>
          </p:cNvSpPr>
          <p:nvPr>
            <p:ph idx="1"/>
          </p:nvPr>
        </p:nvSpPr>
        <p:spPr/>
        <p:txBody>
          <a:bodyPr>
            <a:normAutofit/>
          </a:bodyPr>
          <a:lstStyle/>
          <a:p>
            <a:r>
              <a:rPr lang="en-US" sz="3200" dirty="0"/>
              <a:t>Common input method:</a:t>
            </a:r>
            <a:br>
              <a:rPr lang="en-US" sz="3200" dirty="0"/>
            </a:br>
            <a:r>
              <a:rPr lang="en-US" sz="3200" dirty="0"/>
              <a:t>soft onscreen keyboard</a:t>
            </a:r>
          </a:p>
          <a:p>
            <a:endParaRPr lang="en-US" sz="3200" dirty="0"/>
          </a:p>
          <a:p>
            <a:r>
              <a:rPr lang="en-US" sz="3200" dirty="0"/>
              <a:t>Alternate input method:</a:t>
            </a:r>
          </a:p>
          <a:p>
            <a:pPr marL="457200" indent="-287338">
              <a:buFont typeface="Arial" panose="020B0604020202020204" pitchFamily="34" charset="0"/>
              <a:buChar char="•"/>
              <a:tabLst>
                <a:tab pos="2743200" algn="l"/>
              </a:tabLst>
            </a:pPr>
            <a:r>
              <a:rPr lang="en-US" sz="3200" dirty="0" err="1"/>
              <a:t>VoiceOver</a:t>
            </a:r>
            <a:endParaRPr lang="en-US" sz="3200" dirty="0"/>
          </a:p>
        </p:txBody>
      </p:sp>
      <p:pic>
        <p:nvPicPr>
          <p:cNvPr id="5" name="Content Placeholder 5" descr="A picture containing nature&#10;&#10;Description generated with high confidence">
            <a:extLst>
              <a:ext uri="{FF2B5EF4-FFF2-40B4-BE49-F238E27FC236}">
                <a16:creationId xmlns:a16="http://schemas.microsoft.com/office/drawing/2014/main" id="{3CF22EA3-C831-47D6-893D-DF8BC9252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2896" y="1825625"/>
            <a:ext cx="2900892" cy="4351338"/>
          </a:xfrm>
          <a:prstGeom prst="rect">
            <a:avLst/>
          </a:prstGeom>
        </p:spPr>
      </p:pic>
    </p:spTree>
    <p:extLst>
      <p:ext uri="{BB962C8B-B14F-4D97-AF65-F5344CB8AC3E}">
        <p14:creationId xmlns:p14="http://schemas.microsoft.com/office/powerpoint/2010/main" val="2665044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entry on touchscreen phones</a:t>
            </a:r>
          </a:p>
        </p:txBody>
      </p:sp>
      <p:sp>
        <p:nvSpPr>
          <p:cNvPr id="3" name="Content Placeholder 2"/>
          <p:cNvSpPr>
            <a:spLocks noGrp="1"/>
          </p:cNvSpPr>
          <p:nvPr>
            <p:ph idx="1"/>
          </p:nvPr>
        </p:nvSpPr>
        <p:spPr/>
        <p:txBody>
          <a:bodyPr>
            <a:normAutofit/>
          </a:bodyPr>
          <a:lstStyle/>
          <a:p>
            <a:r>
              <a:rPr lang="en-US" sz="3200" dirty="0"/>
              <a:t>Common input method:</a:t>
            </a:r>
            <a:br>
              <a:rPr lang="en-US" sz="3200" dirty="0"/>
            </a:br>
            <a:r>
              <a:rPr lang="en-US" sz="3200" dirty="0"/>
              <a:t>soft onscreen keyboard</a:t>
            </a:r>
          </a:p>
          <a:p>
            <a:endParaRPr lang="en-US" sz="3200" dirty="0"/>
          </a:p>
          <a:p>
            <a:r>
              <a:rPr lang="en-US" sz="3200" dirty="0"/>
              <a:t>Alternate input method:</a:t>
            </a:r>
          </a:p>
          <a:p>
            <a:pPr marL="457200" indent="-287338">
              <a:buFont typeface="Arial" panose="020B0604020202020204" pitchFamily="34" charset="0"/>
              <a:buChar char="•"/>
              <a:tabLst>
                <a:tab pos="2743200" algn="l"/>
              </a:tabLst>
            </a:pPr>
            <a:r>
              <a:rPr lang="en-US" sz="3200" dirty="0" err="1"/>
              <a:t>VoiceOver</a:t>
            </a:r>
            <a:endParaRPr lang="en-US" sz="3200" dirty="0"/>
          </a:p>
          <a:p>
            <a:pPr marL="457200" indent="-287338">
              <a:buFont typeface="Arial" panose="020B0604020202020204" pitchFamily="34" charset="0"/>
              <a:buChar char="•"/>
              <a:tabLst>
                <a:tab pos="2743200" algn="l"/>
              </a:tabLst>
            </a:pPr>
            <a:r>
              <a:rPr lang="en-US" altLang="zh-CN" sz="3200" dirty="0"/>
              <a:t>Tap &amp; Multi-tap</a:t>
            </a:r>
            <a:endParaRPr lang="en-US" sz="3200" dirty="0"/>
          </a:p>
        </p:txBody>
      </p:sp>
      <p:pic>
        <p:nvPicPr>
          <p:cNvPr id="6" name="Picture 5" descr="A close up of a logo&#10;&#10;Description generated with very high confidence">
            <a:extLst>
              <a:ext uri="{FF2B5EF4-FFF2-40B4-BE49-F238E27FC236}">
                <a16:creationId xmlns:a16="http://schemas.microsoft.com/office/drawing/2014/main" id="{99C98136-9335-4C62-A46A-EC83AFAFFAC3}"/>
              </a:ext>
            </a:extLst>
          </p:cNvPr>
          <p:cNvPicPr>
            <a:picLocks noChangeAspect="1"/>
          </p:cNvPicPr>
          <p:nvPr/>
        </p:nvPicPr>
        <p:blipFill rotWithShape="1">
          <a:blip r:embed="rId3">
            <a:extLst>
              <a:ext uri="{28A0092B-C50C-407E-A947-70E740481C1C}">
                <a14:useLocalDpi xmlns:a14="http://schemas.microsoft.com/office/drawing/2010/main" val="0"/>
              </a:ext>
            </a:extLst>
          </a:blip>
          <a:srcRect b="10311"/>
          <a:stretch/>
        </p:blipFill>
        <p:spPr>
          <a:xfrm>
            <a:off x="4916149" y="3882208"/>
            <a:ext cx="6894709" cy="2429692"/>
          </a:xfrm>
          <a:prstGeom prst="rect">
            <a:avLst/>
          </a:prstGeom>
        </p:spPr>
      </p:pic>
    </p:spTree>
    <p:extLst>
      <p:ext uri="{BB962C8B-B14F-4D97-AF65-F5344CB8AC3E}">
        <p14:creationId xmlns:p14="http://schemas.microsoft.com/office/powerpoint/2010/main" val="1439390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entry on touchscreen phones</a:t>
            </a:r>
          </a:p>
        </p:txBody>
      </p:sp>
      <p:sp>
        <p:nvSpPr>
          <p:cNvPr id="3" name="Content Placeholder 2"/>
          <p:cNvSpPr>
            <a:spLocks noGrp="1"/>
          </p:cNvSpPr>
          <p:nvPr>
            <p:ph idx="1"/>
          </p:nvPr>
        </p:nvSpPr>
        <p:spPr/>
        <p:txBody>
          <a:bodyPr>
            <a:normAutofit/>
          </a:bodyPr>
          <a:lstStyle/>
          <a:p>
            <a:r>
              <a:rPr lang="en-US" sz="3200" dirty="0"/>
              <a:t>Common input method:</a:t>
            </a:r>
            <a:br>
              <a:rPr lang="en-US" sz="3200" dirty="0"/>
            </a:br>
            <a:r>
              <a:rPr lang="en-US" sz="3200" dirty="0"/>
              <a:t>soft onscreen keyboard</a:t>
            </a:r>
          </a:p>
          <a:p>
            <a:endParaRPr lang="en-US" sz="3200" dirty="0"/>
          </a:p>
          <a:p>
            <a:r>
              <a:rPr lang="en-US" sz="3200" dirty="0"/>
              <a:t>Alternate input method:</a:t>
            </a:r>
          </a:p>
          <a:p>
            <a:pPr marL="457200" indent="-287338">
              <a:buFont typeface="Arial" panose="020B0604020202020204" pitchFamily="34" charset="0"/>
              <a:buChar char="•"/>
              <a:tabLst>
                <a:tab pos="2743200" algn="l"/>
              </a:tabLst>
            </a:pPr>
            <a:r>
              <a:rPr lang="en-US" sz="3200" dirty="0" err="1"/>
              <a:t>VoiceOver</a:t>
            </a:r>
            <a:endParaRPr lang="en-US" sz="3200" dirty="0"/>
          </a:p>
          <a:p>
            <a:pPr marL="457200" indent="-287338">
              <a:buFont typeface="Arial" panose="020B0604020202020204" pitchFamily="34" charset="0"/>
              <a:buChar char="•"/>
              <a:tabLst>
                <a:tab pos="2743200" algn="l"/>
              </a:tabLst>
            </a:pPr>
            <a:r>
              <a:rPr lang="en-US" altLang="zh-CN" sz="3200" dirty="0"/>
              <a:t>Tap &amp; Multi-tap</a:t>
            </a:r>
          </a:p>
          <a:p>
            <a:pPr marL="457200" indent="-287338">
              <a:buFont typeface="Arial" panose="020B0604020202020204" pitchFamily="34" charset="0"/>
              <a:buChar char="•"/>
              <a:tabLst>
                <a:tab pos="2743200" algn="l"/>
              </a:tabLst>
            </a:pPr>
            <a:r>
              <a:rPr lang="en-US" sz="3200" dirty="0"/>
              <a:t>Chorded typing</a:t>
            </a:r>
          </a:p>
        </p:txBody>
      </p:sp>
      <p:pic>
        <p:nvPicPr>
          <p:cNvPr id="5" name="Content Placeholder 4" descr="A hand holding a cell phone&#10;&#10;Description generated with high confidence">
            <a:extLst>
              <a:ext uri="{FF2B5EF4-FFF2-40B4-BE49-F238E27FC236}">
                <a16:creationId xmlns:a16="http://schemas.microsoft.com/office/drawing/2014/main" id="{229FBBF6-D623-492F-A30D-F17E6500F3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27" y="3424867"/>
            <a:ext cx="4481696" cy="2991533"/>
          </a:xfrm>
          <a:prstGeom prst="rect">
            <a:avLst/>
          </a:prstGeom>
        </p:spPr>
      </p:pic>
    </p:spTree>
    <p:extLst>
      <p:ext uri="{BB962C8B-B14F-4D97-AF65-F5344CB8AC3E}">
        <p14:creationId xmlns:p14="http://schemas.microsoft.com/office/powerpoint/2010/main" val="684814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entry on touchscreen phones</a:t>
            </a:r>
          </a:p>
        </p:txBody>
      </p:sp>
      <p:sp>
        <p:nvSpPr>
          <p:cNvPr id="3" name="Content Placeholder 2"/>
          <p:cNvSpPr>
            <a:spLocks noGrp="1"/>
          </p:cNvSpPr>
          <p:nvPr>
            <p:ph idx="1"/>
          </p:nvPr>
        </p:nvSpPr>
        <p:spPr/>
        <p:txBody>
          <a:bodyPr>
            <a:noAutofit/>
          </a:bodyPr>
          <a:lstStyle/>
          <a:p>
            <a:r>
              <a:rPr lang="en-US" sz="3200" dirty="0"/>
              <a:t>Common input method:</a:t>
            </a:r>
            <a:br>
              <a:rPr lang="en-US" sz="3200" dirty="0"/>
            </a:br>
            <a:r>
              <a:rPr lang="en-US" sz="3200" dirty="0"/>
              <a:t>soft onscreen keyboard</a:t>
            </a:r>
          </a:p>
          <a:p>
            <a:endParaRPr lang="en-US" sz="3200" dirty="0"/>
          </a:p>
          <a:p>
            <a:r>
              <a:rPr lang="en-US" sz="3200" dirty="0"/>
              <a:t>Alternate input method:</a:t>
            </a:r>
          </a:p>
          <a:p>
            <a:pPr marL="457200" indent="-287338">
              <a:buFont typeface="Arial" panose="020B0604020202020204" pitchFamily="34" charset="0"/>
              <a:buChar char="•"/>
              <a:tabLst>
                <a:tab pos="2743200" algn="l"/>
              </a:tabLst>
            </a:pPr>
            <a:r>
              <a:rPr lang="en-US" sz="3200" dirty="0" err="1"/>
              <a:t>VoiceOver</a:t>
            </a:r>
            <a:endParaRPr lang="en-US" sz="3200" dirty="0"/>
          </a:p>
          <a:p>
            <a:pPr marL="457200" indent="-287338">
              <a:buFont typeface="Arial" panose="020B0604020202020204" pitchFamily="34" charset="0"/>
              <a:buChar char="•"/>
              <a:tabLst>
                <a:tab pos="2743200" algn="l"/>
              </a:tabLst>
            </a:pPr>
            <a:r>
              <a:rPr lang="en-US" altLang="zh-CN" sz="3200" dirty="0"/>
              <a:t>Tap &amp; Multi-tap</a:t>
            </a:r>
          </a:p>
          <a:p>
            <a:pPr marL="457200" indent="-287338">
              <a:buFont typeface="Arial" panose="020B0604020202020204" pitchFamily="34" charset="0"/>
              <a:buChar char="•"/>
              <a:tabLst>
                <a:tab pos="2743200" algn="l"/>
              </a:tabLst>
            </a:pPr>
            <a:r>
              <a:rPr lang="en-US" sz="3200" dirty="0"/>
              <a:t>Chorded typing</a:t>
            </a:r>
          </a:p>
          <a:p>
            <a:pPr marL="457200" indent="-287338">
              <a:buFont typeface="Arial" panose="020B0604020202020204" pitchFamily="34" charset="0"/>
              <a:buChar char="•"/>
              <a:tabLst>
                <a:tab pos="2743200" algn="l"/>
              </a:tabLst>
            </a:pPr>
            <a:r>
              <a:rPr lang="en-US" sz="3200" dirty="0"/>
              <a:t>Gesture</a:t>
            </a:r>
          </a:p>
        </p:txBody>
      </p:sp>
      <p:pic>
        <p:nvPicPr>
          <p:cNvPr id="6" name="Picture 5">
            <a:extLst>
              <a:ext uri="{FF2B5EF4-FFF2-40B4-BE49-F238E27FC236}">
                <a16:creationId xmlns:a16="http://schemas.microsoft.com/office/drawing/2014/main" id="{027C2652-D0BE-49E7-9C9D-E7A11D3B64AF}"/>
              </a:ext>
            </a:extLst>
          </p:cNvPr>
          <p:cNvPicPr>
            <a:picLocks noChangeAspect="1"/>
          </p:cNvPicPr>
          <p:nvPr/>
        </p:nvPicPr>
        <p:blipFill rotWithShape="1">
          <a:blip r:embed="rId3"/>
          <a:srcRect l="49079" t="-1" r="329" b="-4213"/>
          <a:stretch/>
        </p:blipFill>
        <p:spPr>
          <a:xfrm>
            <a:off x="8528149" y="1524128"/>
            <a:ext cx="2825651" cy="4954332"/>
          </a:xfrm>
          <a:prstGeom prst="rect">
            <a:avLst/>
          </a:prstGeom>
        </p:spPr>
      </p:pic>
    </p:spTree>
    <p:extLst>
      <p:ext uri="{BB962C8B-B14F-4D97-AF65-F5344CB8AC3E}">
        <p14:creationId xmlns:p14="http://schemas.microsoft.com/office/powerpoint/2010/main" val="2131898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2773" y="1715520"/>
            <a:ext cx="2391027" cy="4639391"/>
          </a:xfrm>
          <a:prstGeom prst="rect">
            <a:avLst/>
          </a:prstGeom>
        </p:spPr>
      </p:pic>
      <p:sp>
        <p:nvSpPr>
          <p:cNvPr id="2" name="Title 1"/>
          <p:cNvSpPr>
            <a:spLocks noGrp="1"/>
          </p:cNvSpPr>
          <p:nvPr>
            <p:ph type="title"/>
          </p:nvPr>
        </p:nvSpPr>
        <p:spPr/>
        <p:txBody>
          <a:bodyPr/>
          <a:lstStyle/>
          <a:p>
            <a:r>
              <a:rPr lang="en-US" dirty="0" err="1"/>
              <a:t>BrailleSketch</a:t>
            </a:r>
            <a:endParaRPr lang="en-US" dirty="0"/>
          </a:p>
        </p:txBody>
      </p:sp>
      <p:sp>
        <p:nvSpPr>
          <p:cNvPr id="3" name="Content Placeholder 2"/>
          <p:cNvSpPr>
            <a:spLocks noGrp="1"/>
          </p:cNvSpPr>
          <p:nvPr>
            <p:ph idx="1"/>
          </p:nvPr>
        </p:nvSpPr>
        <p:spPr/>
        <p:txBody>
          <a:bodyPr>
            <a:normAutofit/>
          </a:bodyPr>
          <a:lstStyle/>
          <a:p>
            <a:r>
              <a:rPr lang="en-US" sz="3200" dirty="0"/>
              <a:t>Supports </a:t>
            </a:r>
            <a:r>
              <a:rPr lang="en-US" altLang="zh-CN" sz="3200" dirty="0"/>
              <a:t>Braille alphabet based gesture input</a:t>
            </a:r>
            <a:endParaRPr lang="zh-CN" altLang="en-US" sz="3200" dirty="0"/>
          </a:p>
          <a:p>
            <a:endParaRPr lang="en-US" sz="3200" dirty="0"/>
          </a:p>
        </p:txBody>
      </p:sp>
      <p:pic>
        <p:nvPicPr>
          <p:cNvPr id="4" name="Content Placeholder 4" descr="A picture containing electronics&#10;&#10;Description generated with high confidence">
            <a:extLst>
              <a:ext uri="{FF2B5EF4-FFF2-40B4-BE49-F238E27FC236}">
                <a16:creationId xmlns:a16="http://schemas.microsoft.com/office/drawing/2014/main" id="{880AAADB-BDD4-45A7-9A87-47C7B1097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43944"/>
            <a:ext cx="2295356" cy="33147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2773" y="1715520"/>
            <a:ext cx="2391027" cy="4639391"/>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2773" y="1715520"/>
            <a:ext cx="2391027" cy="463939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2773" y="1715520"/>
            <a:ext cx="2391027" cy="463939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2773" y="1715520"/>
            <a:ext cx="2391027" cy="463939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62773" y="1715520"/>
            <a:ext cx="2391027" cy="4639391"/>
          </a:xfrm>
          <a:prstGeom prst="rect">
            <a:avLst/>
          </a:prstGeom>
        </p:spPr>
      </p:pic>
    </p:spTree>
    <p:extLst>
      <p:ext uri="{BB962C8B-B14F-4D97-AF65-F5344CB8AC3E}">
        <p14:creationId xmlns:p14="http://schemas.microsoft.com/office/powerpoint/2010/main" val="258485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BrailleSketch</a:t>
            </a:r>
            <a:endParaRPr lang="en-US" dirty="0"/>
          </a:p>
        </p:txBody>
      </p:sp>
      <p:sp>
        <p:nvSpPr>
          <p:cNvPr id="3" name="Content Placeholder 2"/>
          <p:cNvSpPr>
            <a:spLocks noGrp="1"/>
          </p:cNvSpPr>
          <p:nvPr>
            <p:ph idx="1"/>
          </p:nvPr>
        </p:nvSpPr>
        <p:spPr/>
        <p:txBody>
          <a:bodyPr>
            <a:normAutofit/>
          </a:bodyPr>
          <a:lstStyle/>
          <a:p>
            <a:r>
              <a:rPr lang="en-US" sz="3200" dirty="0"/>
              <a:t>Supports </a:t>
            </a:r>
            <a:r>
              <a:rPr lang="en-US" altLang="zh-CN" sz="3200" dirty="0"/>
              <a:t>Braille alphabet based gesture input</a:t>
            </a:r>
          </a:p>
          <a:p>
            <a:r>
              <a:rPr lang="en-US" altLang="zh-CN" sz="3200" dirty="0"/>
              <a:t>Enables Braille patterns to be sketched however users want</a:t>
            </a:r>
          </a:p>
          <a:p>
            <a:endParaRPr lang="en-US" sz="3200" dirty="0"/>
          </a:p>
        </p:txBody>
      </p:sp>
      <p:pic>
        <p:nvPicPr>
          <p:cNvPr id="14" name="Content Placeholder 3" descr="The figure shows two different ways of sketching the Braille code for letter &quot;P&quot;.">
            <a:extLst>
              <a:ext uri="{FF2B5EF4-FFF2-40B4-BE49-F238E27FC236}">
                <a16:creationId xmlns:a16="http://schemas.microsoft.com/office/drawing/2014/main" id="{E9E4B2E8-31B5-4DEE-9116-4995B5A5EFD1}"/>
              </a:ext>
            </a:extLst>
          </p:cNvPr>
          <p:cNvPicPr>
            <a:picLocks/>
          </p:cNvPicPr>
          <p:nvPr/>
        </p:nvPicPr>
        <p:blipFill rotWithShape="1">
          <a:blip r:embed="rId3" cstate="print">
            <a:extLst>
              <a:ext uri="{28A0092B-C50C-407E-A947-70E740481C1C}">
                <a14:useLocalDpi xmlns:a14="http://schemas.microsoft.com/office/drawing/2010/main" val="0"/>
              </a:ext>
            </a:extLst>
          </a:blip>
          <a:srcRect/>
          <a:stretch/>
        </p:blipFill>
        <p:spPr bwMode="auto">
          <a:xfrm>
            <a:off x="4481528" y="3595211"/>
            <a:ext cx="4494414" cy="3696789"/>
          </a:xfrm>
          <a:prstGeom prst="rect">
            <a:avLst/>
          </a:prstGeom>
          <a:noFill/>
          <a:extLst>
            <a:ext uri="{53640926-AAD7-44D8-BBD7-CCE9431645EC}">
              <a14:shadowObscured xmlns:a14="http://schemas.microsoft.com/office/drawing/2010/main"/>
            </a:ext>
          </a:extLst>
        </p:spPr>
      </p:pic>
    </p:spTree>
    <p:extLst>
      <p:ext uri="{BB962C8B-B14F-4D97-AF65-F5344CB8AC3E}">
        <p14:creationId xmlns:p14="http://schemas.microsoft.com/office/powerpoint/2010/main" val="75495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BrailleSketch</a:t>
            </a:r>
            <a:endParaRPr lang="en-US" dirty="0"/>
          </a:p>
        </p:txBody>
      </p:sp>
      <p:sp>
        <p:nvSpPr>
          <p:cNvPr id="3" name="Content Placeholder 2"/>
          <p:cNvSpPr>
            <a:spLocks noGrp="1"/>
          </p:cNvSpPr>
          <p:nvPr>
            <p:ph idx="1"/>
          </p:nvPr>
        </p:nvSpPr>
        <p:spPr/>
        <p:txBody>
          <a:bodyPr>
            <a:normAutofit/>
          </a:bodyPr>
          <a:lstStyle/>
          <a:p>
            <a:r>
              <a:rPr lang="en-US" sz="3200" dirty="0"/>
              <a:t>Supports </a:t>
            </a:r>
            <a:r>
              <a:rPr lang="en-US" altLang="zh-CN" sz="3200" dirty="0"/>
              <a:t>Braille alphabet based gesture input</a:t>
            </a:r>
          </a:p>
          <a:p>
            <a:r>
              <a:rPr lang="en-US" altLang="zh-CN" sz="3200" dirty="0"/>
              <a:t>Enables Braille patterns to be sketched however users want</a:t>
            </a:r>
          </a:p>
          <a:p>
            <a:r>
              <a:rPr lang="en-US" altLang="zh-CN" sz="3200" dirty="0"/>
              <a:t>Allows input gesture to be performed from anywhere</a:t>
            </a:r>
            <a:br>
              <a:rPr lang="en-US" altLang="zh-CN" sz="3200" dirty="0"/>
            </a:br>
            <a:r>
              <a:rPr lang="en-US" altLang="zh-CN" sz="3200" dirty="0"/>
              <a:t>on the screen</a:t>
            </a:r>
            <a:endParaRPr lang="zh-CN" altLang="en-US" sz="3200" dirty="0"/>
          </a:p>
          <a:p>
            <a:endParaRPr lang="en-US" sz="3200" dirty="0"/>
          </a:p>
        </p:txBody>
      </p:sp>
      <p:pic>
        <p:nvPicPr>
          <p:cNvPr id="6" name="Content Placeholder 3" descr="The figure shows two different ways of sketching the Braille code for letter &quot;P&quot;.">
            <a:extLst>
              <a:ext uri="{FF2B5EF4-FFF2-40B4-BE49-F238E27FC236}">
                <a16:creationId xmlns:a16="http://schemas.microsoft.com/office/drawing/2014/main" id="{E9E4B2E8-31B5-4DEE-9116-4995B5A5EFD1}"/>
              </a:ext>
            </a:extLst>
          </p:cNvPr>
          <p:cNvPicPr>
            <a:picLocks/>
          </p:cNvPicPr>
          <p:nvPr/>
        </p:nvPicPr>
        <p:blipFill rotWithShape="1">
          <a:blip r:embed="rId5" cstate="print">
            <a:extLst>
              <a:ext uri="{28A0092B-C50C-407E-A947-70E740481C1C}">
                <a14:useLocalDpi xmlns:a14="http://schemas.microsoft.com/office/drawing/2010/main" val="0"/>
              </a:ext>
            </a:extLst>
          </a:blip>
          <a:srcRect/>
          <a:stretch/>
        </p:blipFill>
        <p:spPr bwMode="auto">
          <a:xfrm>
            <a:off x="4481528" y="3595211"/>
            <a:ext cx="4494414" cy="3696789"/>
          </a:xfrm>
          <a:prstGeom prst="rect">
            <a:avLst/>
          </a:prstGeom>
          <a:noFill/>
          <a:extLst>
            <a:ext uri="{53640926-AAD7-44D8-BBD7-CCE9431645EC}">
              <a14:shadowObscured xmlns:a14="http://schemas.microsoft.com/office/drawing/2010/main"/>
            </a:ext>
          </a:extLst>
        </p:spPr>
      </p:pic>
      <p:pic>
        <p:nvPicPr>
          <p:cNvPr id="7" name="new_Braille">
            <a:hlinkClick r:id="" action="ppaction://media"/>
            <a:extLst>
              <a:ext uri="{FF2B5EF4-FFF2-40B4-BE49-F238E27FC236}">
                <a16:creationId xmlns:a16="http://schemas.microsoft.com/office/drawing/2014/main" id="{DEDFF8B1-9371-4730-A8FE-A85DAB2CDC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6323" t="2847" r="6318" b="7570"/>
          <a:stretch/>
        </p:blipFill>
        <p:spPr>
          <a:xfrm rot="5400000">
            <a:off x="8709096" y="4125560"/>
            <a:ext cx="3040230" cy="1752411"/>
          </a:xfrm>
          <a:prstGeom prst="rect">
            <a:avLst/>
          </a:prstGeom>
        </p:spPr>
      </p:pic>
    </p:spTree>
    <p:extLst>
      <p:ext uri="{BB962C8B-B14F-4D97-AF65-F5344CB8AC3E}">
        <p14:creationId xmlns:p14="http://schemas.microsoft.com/office/powerpoint/2010/main" val="3380702468"/>
      </p:ext>
    </p:extLst>
  </p:cSld>
  <p:clrMapOvr>
    <a:masterClrMapping/>
  </p:clrMapOvr>
  <p:timing>
    <p:tnLst>
      <p:par>
        <p:cTn id="1" dur="indefinite" restart="never" nodeType="tmRoot">
          <p:childTnLst>
            <p:video>
              <p:cMediaNode vol="100000">
                <p:cTn id="2" fill="hold" display="0">
                  <p:stCondLst>
                    <p:cond delay="indefinite"/>
                  </p:stCondLst>
                </p:cTn>
                <p:tgtEl>
                  <p:spTgt spid="7"/>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3307C22B-3C0F-4BAB-984C-C5EAB659DDB0}" vid="{82B85BDF-307B-4C59-BDC4-99FC8E926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LECTURE-2017</Template>
  <TotalTime>4287</TotalTime>
  <Words>2252</Words>
  <Application>Microsoft Office PowerPoint</Application>
  <PresentationFormat>Widescreen</PresentationFormat>
  <Paragraphs>197</Paragraphs>
  <Slides>22</Slides>
  <Notes>22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Corbel</vt:lpstr>
      <vt:lpstr>Helvetica</vt:lpstr>
      <vt:lpstr>Office Theme</vt:lpstr>
      <vt:lpstr>BrailleSketch: A Gesture-based Text Input Method for People with Visual Impairments</vt:lpstr>
      <vt:lpstr>Text entry on touchscreen phones</vt:lpstr>
      <vt:lpstr>Text entry on touchscreen phones</vt:lpstr>
      <vt:lpstr>Text entry on touchscreen phones</vt:lpstr>
      <vt:lpstr>Text entry on touchscreen phones</vt:lpstr>
      <vt:lpstr>Text entry on touchscreen phones</vt:lpstr>
      <vt:lpstr>BrailleSketch</vt:lpstr>
      <vt:lpstr>BrailleSketch</vt:lpstr>
      <vt:lpstr>BrailleSketch</vt:lpstr>
      <vt:lpstr>Other aspects of BrailleSketch system</vt:lpstr>
      <vt:lpstr>Other aspects of BrailleSketch system</vt:lpstr>
      <vt:lpstr>Other aspects of BrailleSketch system</vt:lpstr>
      <vt:lpstr>User study</vt:lpstr>
      <vt:lpstr>User study design</vt:lpstr>
      <vt:lpstr>Results: average text input speed</vt:lpstr>
      <vt:lpstr>Results: average total error rate</vt:lpstr>
      <vt:lpstr>Results</vt:lpstr>
      <vt:lpstr>Discussion: error rate </vt:lpstr>
      <vt:lpstr>Discussion: error rate </vt:lpstr>
      <vt:lpstr>Discussion: error rate </vt:lpstr>
      <vt:lpstr>Discussion: input speed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 &amp; Course Introduction</dc:title>
  <dc:creator>Khai Truong</dc:creator>
  <cp:lastModifiedBy>Mingming Fan</cp:lastModifiedBy>
  <cp:revision>318</cp:revision>
  <dcterms:created xsi:type="dcterms:W3CDTF">2017-09-07T04:43:43Z</dcterms:created>
  <dcterms:modified xsi:type="dcterms:W3CDTF">2019-09-09T23:24:41Z</dcterms:modified>
</cp:coreProperties>
</file>